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3" r:id="rId2"/>
    <p:sldId id="362" r:id="rId3"/>
    <p:sldId id="364" r:id="rId4"/>
    <p:sldId id="368" r:id="rId5"/>
    <p:sldId id="369" r:id="rId6"/>
    <p:sldId id="370" r:id="rId7"/>
    <p:sldId id="379" r:id="rId8"/>
    <p:sldId id="371" r:id="rId9"/>
    <p:sldId id="373" r:id="rId10"/>
    <p:sldId id="376" r:id="rId11"/>
    <p:sldId id="374" r:id="rId12"/>
    <p:sldId id="366" r:id="rId13"/>
    <p:sldId id="367" r:id="rId14"/>
    <p:sldId id="377" r:id="rId15"/>
    <p:sldId id="378" r:id="rId16"/>
    <p:sldId id="375" r:id="rId17"/>
  </p:sldIdLst>
  <p:sldSz cx="9906000" cy="6858000" type="A4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  <a:srgbClr val="D32735"/>
    <a:srgbClr val="287A38"/>
    <a:srgbClr val="B5CFE6"/>
    <a:srgbClr val="D9D9D9"/>
    <a:srgbClr val="4E81BD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49" autoAdjust="0"/>
    <p:restoredTop sz="88547" autoAdjust="0"/>
  </p:normalViewPr>
  <p:slideViewPr>
    <p:cSldViewPr>
      <p:cViewPr varScale="1">
        <p:scale>
          <a:sx n="103" d="100"/>
          <a:sy n="103" d="100"/>
        </p:scale>
        <p:origin x="-154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nita\Desktop\RIENTRO\psicologi\report%2023-24\File%20excel%20preparato%20forse%20per%202024%20(2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nita\Desktop\RIENTRO\psicologi\report%2023-24\File%20excel%20preparato%20forse%20per%202024%20(2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pepp\Desktop\Slide%20convegno%20SPS\Psicologi%20Rete%20SPS%20da%20condivisa%20(17%20settembre)\File%20excel%202024%20(5)%20tabelle%20adulti%20pastrocciat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pepp\Desktop\Slide%20convegno%20SPS\Psicologi%20Rete%20SPS%20da%20condivisa%20(17%20settembre)\File%20excel%202024%20(5)%20tabelle%20adulti%20pastrocciat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enita\Desktop\RIENTRO\psicologi\report%2023-24\File%20excel%20preparato%20forse%20per%202024%20(2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share\UOS%20Prevenzione%20delle%20Dipendenze\Progetti%20scolastici\Psicologi%20Rete%20SPS\File%20excel%20preparato%20forse%20per%202024%20(4)%20adulti%20altro%20rivisti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892259138262754E-2"/>
          <c:y val="6.5573770491803324E-2"/>
          <c:w val="0.87943029003302675"/>
          <c:h val="0.68741787416191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'tabelle studenti'!$J$15</c:f>
              <c:strCache>
                <c:ptCount val="1"/>
                <c:pt idx="0">
                  <c:v>a.s. 2020-‘21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'tabelle studenti'!$K$14:$L$14</c:f>
              <c:strCache>
                <c:ptCount val="2"/>
                <c:pt idx="0">
                  <c:v>N° Studenti</c:v>
                </c:pt>
                <c:pt idx="1">
                  <c:v>N° Colloqui</c:v>
                </c:pt>
              </c:strCache>
            </c:strRef>
          </c:cat>
          <c:val>
            <c:numRef>
              <c:f>'tabelle studenti'!$K$15:$L$15</c:f>
              <c:numCache>
                <c:formatCode>General</c:formatCode>
                <c:ptCount val="2"/>
                <c:pt idx="0">
                  <c:v>672</c:v>
                </c:pt>
                <c:pt idx="1">
                  <c:v>1726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3B-E740-B20D-EF73ECC649AC}"/>
            </c:ext>
          </c:extLst>
        </c:ser>
        <c:ser>
          <c:idx val="1"/>
          <c:order val="1"/>
          <c:tx>
            <c:strRef>
              <c:f>'tabelle studenti'!$J$16</c:f>
              <c:strCache>
                <c:ptCount val="1"/>
                <c:pt idx="0">
                  <c:v>a.s. 2021-‘22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'tabelle studenti'!$K$14:$L$14</c:f>
              <c:strCache>
                <c:ptCount val="2"/>
                <c:pt idx="0">
                  <c:v>N° Studenti</c:v>
                </c:pt>
                <c:pt idx="1">
                  <c:v>N° Colloqui</c:v>
                </c:pt>
              </c:strCache>
            </c:strRef>
          </c:cat>
          <c:val>
            <c:numRef>
              <c:f>'tabelle studenti'!$K$16:$L$16</c:f>
              <c:numCache>
                <c:formatCode>General</c:formatCode>
                <c:ptCount val="2"/>
                <c:pt idx="0">
                  <c:v>1274</c:v>
                </c:pt>
                <c:pt idx="1">
                  <c:v>3514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3B-E740-B20D-EF73ECC649AC}"/>
            </c:ext>
          </c:extLst>
        </c:ser>
        <c:ser>
          <c:idx val="2"/>
          <c:order val="2"/>
          <c:tx>
            <c:strRef>
              <c:f>'tabelle studenti'!$J$17</c:f>
              <c:strCache>
                <c:ptCount val="1"/>
                <c:pt idx="0">
                  <c:v>a.s. 2022-‘23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'tabelle studenti'!$K$14:$L$14</c:f>
              <c:strCache>
                <c:ptCount val="2"/>
                <c:pt idx="0">
                  <c:v>N° Studenti</c:v>
                </c:pt>
                <c:pt idx="1">
                  <c:v>N° Colloqui</c:v>
                </c:pt>
              </c:strCache>
            </c:strRef>
          </c:cat>
          <c:val>
            <c:numRef>
              <c:f>'tabelle studenti'!$K$17:$L$17</c:f>
              <c:numCache>
                <c:formatCode>General</c:formatCode>
                <c:ptCount val="2"/>
                <c:pt idx="0">
                  <c:v>1059</c:v>
                </c:pt>
                <c:pt idx="1">
                  <c:v>3086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F3B-E740-B20D-EF73ECC649AC}"/>
            </c:ext>
          </c:extLst>
        </c:ser>
        <c:ser>
          <c:idx val="3"/>
          <c:order val="3"/>
          <c:tx>
            <c:strRef>
              <c:f>'tabelle studenti'!$J$18</c:f>
              <c:strCache>
                <c:ptCount val="1"/>
                <c:pt idx="0">
                  <c:v>a.s. 2023-'24</c:v>
                </c:pt>
              </c:strCache>
            </c:strRef>
          </c:tx>
          <c:spPr>
            <a:solidFill>
              <a:srgbClr val="FBBC0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'tabelle studenti'!$K$14:$L$14</c:f>
              <c:strCache>
                <c:ptCount val="2"/>
                <c:pt idx="0">
                  <c:v>N° Studenti</c:v>
                </c:pt>
                <c:pt idx="1">
                  <c:v>N° Colloqui</c:v>
                </c:pt>
              </c:strCache>
            </c:strRef>
          </c:cat>
          <c:val>
            <c:numRef>
              <c:f>'tabelle studenti'!$K$18:$L$18</c:f>
              <c:numCache>
                <c:formatCode>General</c:formatCode>
                <c:ptCount val="2"/>
                <c:pt idx="0">
                  <c:v>925</c:v>
                </c:pt>
                <c:pt idx="1">
                  <c:v>2860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361-F84C-8BB8-8B470BF68D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288960"/>
        <c:axId val="168876224"/>
      </c:barChart>
      <c:catAx>
        <c:axId val="18928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8876224"/>
        <c:crosses val="autoZero"/>
        <c:auto val="1"/>
        <c:lblAlgn val="ctr"/>
        <c:lblOffset val="100"/>
        <c:noMultiLvlLbl val="0"/>
      </c:catAx>
      <c:valAx>
        <c:axId val="16887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28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283698224839274E-2"/>
          <c:y val="0.85001595468868463"/>
          <c:w val="0.83743238724140789"/>
          <c:h val="6.93947371283736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492484227884428E-2"/>
          <c:y val="4.6390258045810422E-2"/>
          <c:w val="0.91702405643090268"/>
          <c:h val="0.77159589244635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'tabelle studenti'!$AU$18</c:f>
              <c:strCache>
                <c:ptCount val="1"/>
                <c:pt idx="0">
                  <c:v>Maschi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'tabelle studenti'!$AT$19:$AT$22</c:f>
              <c:strCache>
                <c:ptCount val="4"/>
                <c:pt idx="0">
                  <c:v>a.s. 2020-‘21</c:v>
                </c:pt>
                <c:pt idx="1">
                  <c:v>a.s. 2021-‘22</c:v>
                </c:pt>
                <c:pt idx="2">
                  <c:v>a.s. 2022-‘23</c:v>
                </c:pt>
                <c:pt idx="3">
                  <c:v>a.s. 2023-'24</c:v>
                </c:pt>
              </c:strCache>
            </c:strRef>
          </c:cat>
          <c:val>
            <c:numRef>
              <c:f>'tabelle studenti'!$AU$19:$AU$22</c:f>
              <c:numCache>
                <c:formatCode>0.00%</c:formatCode>
                <c:ptCount val="4"/>
                <c:pt idx="0">
                  <c:v>0.31100000000000094</c:v>
                </c:pt>
                <c:pt idx="1">
                  <c:v>0.28300000000000008</c:v>
                </c:pt>
                <c:pt idx="2">
                  <c:v>0.33140000000000142</c:v>
                </c:pt>
                <c:pt idx="3">
                  <c:v>0.37189189189189326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B0-7348-ACA8-84E61E2C9FFF}"/>
            </c:ext>
          </c:extLst>
        </c:ser>
        <c:ser>
          <c:idx val="1"/>
          <c:order val="1"/>
          <c:tx>
            <c:strRef>
              <c:f>'tabelle studenti'!$AV$18</c:f>
              <c:strCache>
                <c:ptCount val="1"/>
                <c:pt idx="0">
                  <c:v>Femmine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'tabelle studenti'!$AT$19:$AT$22</c:f>
              <c:strCache>
                <c:ptCount val="4"/>
                <c:pt idx="0">
                  <c:v>a.s. 2020-‘21</c:v>
                </c:pt>
                <c:pt idx="1">
                  <c:v>a.s. 2021-‘22</c:v>
                </c:pt>
                <c:pt idx="2">
                  <c:v>a.s. 2022-‘23</c:v>
                </c:pt>
                <c:pt idx="3">
                  <c:v>a.s. 2023-'24</c:v>
                </c:pt>
              </c:strCache>
            </c:strRef>
          </c:cat>
          <c:val>
            <c:numRef>
              <c:f>'tabelle studenti'!$AV$19:$AV$22</c:f>
              <c:numCache>
                <c:formatCode>0.00%</c:formatCode>
                <c:ptCount val="4"/>
                <c:pt idx="0">
                  <c:v>0.68899999999999995</c:v>
                </c:pt>
                <c:pt idx="1">
                  <c:v>0.71700000000000064</c:v>
                </c:pt>
                <c:pt idx="2">
                  <c:v>0.6686000000000033</c:v>
                </c:pt>
                <c:pt idx="3">
                  <c:v>0.62810810810811024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B0-7348-ACA8-84E61E2C9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-20"/>
        <c:axId val="190255104"/>
        <c:axId val="189383808"/>
      </c:barChart>
      <c:catAx>
        <c:axId val="19025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383808"/>
        <c:crosses val="autoZero"/>
        <c:auto val="1"/>
        <c:lblAlgn val="ctr"/>
        <c:lblOffset val="100"/>
        <c:noMultiLvlLbl val="0"/>
      </c:catAx>
      <c:valAx>
        <c:axId val="18938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025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241494870207018"/>
          <c:y val="0.90176116314551735"/>
          <c:w val="0.31517010259585998"/>
          <c:h val="7.78566140045665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spPr>
          <a:solidFill>
            <a:srgbClr val="4E81B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40346713840306159"/>
          <c:y val="3.2988594258473315E-2"/>
          <c:w val="0.5439973277200878"/>
          <c:h val="0.934022811483053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E81B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Foglio4!$A$2:$A$6</c:f>
              <c:strCache>
                <c:ptCount val="5"/>
                <c:pt idx="0">
                  <c:v>Disturbi d'ansia</c:v>
                </c:pt>
                <c:pt idx="1">
                  <c:v>Problemi relazionali con i coetanei</c:v>
                </c:pt>
                <c:pt idx="2">
                  <c:v>Problemi familiari</c:v>
                </c:pt>
                <c:pt idx="3">
                  <c:v>Disagio interiore</c:v>
                </c:pt>
                <c:pt idx="4">
                  <c:v>Problemi scolastici</c:v>
                </c:pt>
              </c:strCache>
            </c:strRef>
          </c:cat>
          <c:val>
            <c:numRef>
              <c:f>Foglio4!$B$2:$B$6</c:f>
              <c:numCache>
                <c:formatCode>0.00%</c:formatCode>
                <c:ptCount val="5"/>
                <c:pt idx="0">
                  <c:v>0.12540540540540546</c:v>
                </c:pt>
                <c:pt idx="1">
                  <c:v>0.13621621621621621</c:v>
                </c:pt>
                <c:pt idx="2">
                  <c:v>0.13729729729729745</c:v>
                </c:pt>
                <c:pt idx="3">
                  <c:v>0.17189189189189197</c:v>
                </c:pt>
                <c:pt idx="4">
                  <c:v>0.18270270270270275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77-3447-9BF9-94326ADF21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0440960"/>
        <c:axId val="189386688"/>
      </c:barChart>
      <c:catAx>
        <c:axId val="190440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386688"/>
        <c:crosses val="autoZero"/>
        <c:auto val="1"/>
        <c:lblAlgn val="ctr"/>
        <c:lblOffset val="100"/>
        <c:noMultiLvlLbl val="0"/>
      </c:catAx>
      <c:valAx>
        <c:axId val="18938668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19044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spPr>
          <a:solidFill>
            <a:srgbClr val="4E81B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40346713840306159"/>
          <c:y val="3.2988594258473315E-2"/>
          <c:w val="0.5439973277200878"/>
          <c:h val="0.934022811483053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E81B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Foglio4!$A$2:$A$6</c:f>
              <c:strCache>
                <c:ptCount val="5"/>
                <c:pt idx="0">
                  <c:v>Disturbi d'ansia</c:v>
                </c:pt>
                <c:pt idx="1">
                  <c:v>Problemi relazionali con i coetanei</c:v>
                </c:pt>
                <c:pt idx="2">
                  <c:v>Problemi familiari</c:v>
                </c:pt>
                <c:pt idx="3">
                  <c:v>Disagio interiore</c:v>
                </c:pt>
                <c:pt idx="4">
                  <c:v>Problemi scolastici</c:v>
                </c:pt>
              </c:strCache>
            </c:strRef>
          </c:cat>
          <c:val>
            <c:numRef>
              <c:f>Foglio4!$B$2:$B$6</c:f>
              <c:numCache>
                <c:formatCode>0.00%</c:formatCode>
                <c:ptCount val="5"/>
                <c:pt idx="0">
                  <c:v>0.12540540540540546</c:v>
                </c:pt>
                <c:pt idx="1">
                  <c:v>0.13621621621621621</c:v>
                </c:pt>
                <c:pt idx="2">
                  <c:v>0.13729729729729745</c:v>
                </c:pt>
                <c:pt idx="3">
                  <c:v>0.17189189189189197</c:v>
                </c:pt>
                <c:pt idx="4">
                  <c:v>0.18270270270270275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C9-9E4D-B10A-4AE75AA479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0679552"/>
        <c:axId val="189389568"/>
      </c:barChart>
      <c:catAx>
        <c:axId val="19067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389568"/>
        <c:crosses val="autoZero"/>
        <c:auto val="1"/>
        <c:lblAlgn val="ctr"/>
        <c:lblOffset val="100"/>
        <c:noMultiLvlLbl val="0"/>
      </c:catAx>
      <c:valAx>
        <c:axId val="18938956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19067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[File excel preparato forse per 2024 (2).xlsx]tabelle studenti!Tabella_pivot23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'tabelle studenti'!$CR$29:$CR$30</c:f>
              <c:strCache>
                <c:ptCount val="1"/>
                <c:pt idx="0">
                  <c:v>Liceo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'tabelle studenti'!$CQ$31:$CQ$49</c:f>
              <c:strCache>
                <c:ptCount val="18"/>
                <c:pt idx="0">
                  <c:v>Maltrattamento/Abuso</c:v>
                </c:pt>
                <c:pt idx="1">
                  <c:v>Bullismo</c:v>
                </c:pt>
                <c:pt idx="2">
                  <c:v>Disagio somatico</c:v>
                </c:pt>
                <c:pt idx="3">
                  <c:v>Abuso e dipendenze comprese comportamentali</c:v>
                </c:pt>
                <c:pt idx="4">
                  <c:v>Problemi nell'area dell'affettività/sessualità</c:v>
                </c:pt>
                <c:pt idx="5">
                  <c:v>Elaborazione del lutto</c:v>
                </c:pt>
                <c:pt idx="6">
                  <c:v>Disturbi del comportamento alimentare</c:v>
                </c:pt>
                <c:pt idx="7">
                  <c:v>Problemi sociali</c:v>
                </c:pt>
                <c:pt idx="8">
                  <c:v>Altro</c:v>
                </c:pt>
                <c:pt idx="9">
                  <c:v>Disturbo del controllo dell'aggressività e della rabbia</c:v>
                </c:pt>
                <c:pt idx="10">
                  <c:v>Agiti (autolesionismo, fughe, TS…)</c:v>
                </c:pt>
                <c:pt idx="11">
                  <c:v>Richiesta di informazioni</c:v>
                </c:pt>
                <c:pt idx="12">
                  <c:v>Disturbi dell'umore</c:v>
                </c:pt>
                <c:pt idx="13">
                  <c:v>Disturbi d'ansia</c:v>
                </c:pt>
                <c:pt idx="14">
                  <c:v>Problemi relazionali con i coetanei</c:v>
                </c:pt>
                <c:pt idx="15">
                  <c:v>Problemi familiari</c:v>
                </c:pt>
                <c:pt idx="16">
                  <c:v>Disagio interiore</c:v>
                </c:pt>
                <c:pt idx="17">
                  <c:v>Problemi scolastici</c:v>
                </c:pt>
              </c:strCache>
            </c:strRef>
          </c:cat>
          <c:val>
            <c:numRef>
              <c:f>'tabelle studenti'!$CR$31:$CR$49</c:f>
              <c:numCache>
                <c:formatCode>0.00%</c:formatCode>
                <c:ptCount val="18"/>
                <c:pt idx="0">
                  <c:v>0</c:v>
                </c:pt>
                <c:pt idx="1">
                  <c:v>2.8328611898016977E-3</c:v>
                </c:pt>
                <c:pt idx="2">
                  <c:v>5.6657223796033997E-3</c:v>
                </c:pt>
                <c:pt idx="3">
                  <c:v>2.8328611898016977E-3</c:v>
                </c:pt>
                <c:pt idx="4">
                  <c:v>8.4985835694051243E-3</c:v>
                </c:pt>
                <c:pt idx="5">
                  <c:v>8.4985835694051243E-3</c:v>
                </c:pt>
                <c:pt idx="6">
                  <c:v>2.2662889518413661E-2</c:v>
                </c:pt>
                <c:pt idx="7">
                  <c:v>5.6657223796033997E-3</c:v>
                </c:pt>
                <c:pt idx="8">
                  <c:v>3.39943342776204E-2</c:v>
                </c:pt>
                <c:pt idx="9">
                  <c:v>1.4164305949008507E-2</c:v>
                </c:pt>
                <c:pt idx="10">
                  <c:v>2.5495750708215296E-2</c:v>
                </c:pt>
                <c:pt idx="11">
                  <c:v>2.5495750708215296E-2</c:v>
                </c:pt>
                <c:pt idx="12">
                  <c:v>4.8158640226628892E-2</c:v>
                </c:pt>
                <c:pt idx="13">
                  <c:v>0.17563739376770579</c:v>
                </c:pt>
                <c:pt idx="14">
                  <c:v>0.13597733711048207</c:v>
                </c:pt>
                <c:pt idx="15">
                  <c:v>0.1189801699716716</c:v>
                </c:pt>
                <c:pt idx="16">
                  <c:v>0.1869688385269129</c:v>
                </c:pt>
                <c:pt idx="17">
                  <c:v>0.17847025495750721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31-544C-90ED-13C3179A8EEB}"/>
            </c:ext>
          </c:extLst>
        </c:ser>
        <c:ser>
          <c:idx val="1"/>
          <c:order val="1"/>
          <c:tx>
            <c:strRef>
              <c:f>'tabelle studenti'!$CS$29:$CS$30</c:f>
              <c:strCache>
                <c:ptCount val="1"/>
                <c:pt idx="0">
                  <c:v>Professionale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'tabelle studenti'!$CQ$31:$CQ$49</c:f>
              <c:strCache>
                <c:ptCount val="18"/>
                <c:pt idx="0">
                  <c:v>Maltrattamento/Abuso</c:v>
                </c:pt>
                <c:pt idx="1">
                  <c:v>Bullismo</c:v>
                </c:pt>
                <c:pt idx="2">
                  <c:v>Disagio somatico</c:v>
                </c:pt>
                <c:pt idx="3">
                  <c:v>Abuso e dipendenze comprese comportamentali</c:v>
                </c:pt>
                <c:pt idx="4">
                  <c:v>Problemi nell'area dell'affettività/sessualità</c:v>
                </c:pt>
                <c:pt idx="5">
                  <c:v>Elaborazione del lutto</c:v>
                </c:pt>
                <c:pt idx="6">
                  <c:v>Disturbi del comportamento alimentare</c:v>
                </c:pt>
                <c:pt idx="7">
                  <c:v>Problemi sociali</c:v>
                </c:pt>
                <c:pt idx="8">
                  <c:v>Altro</c:v>
                </c:pt>
                <c:pt idx="9">
                  <c:v>Disturbo del controllo dell'aggressività e della rabbia</c:v>
                </c:pt>
                <c:pt idx="10">
                  <c:v>Agiti (autolesionismo, fughe, TS…)</c:v>
                </c:pt>
                <c:pt idx="11">
                  <c:v>Richiesta di informazioni</c:v>
                </c:pt>
                <c:pt idx="12">
                  <c:v>Disturbi dell'umore</c:v>
                </c:pt>
                <c:pt idx="13">
                  <c:v>Disturbi d'ansia</c:v>
                </c:pt>
                <c:pt idx="14">
                  <c:v>Problemi relazionali con i coetanei</c:v>
                </c:pt>
                <c:pt idx="15">
                  <c:v>Problemi familiari</c:v>
                </c:pt>
                <c:pt idx="16">
                  <c:v>Disagio interiore</c:v>
                </c:pt>
                <c:pt idx="17">
                  <c:v>Problemi scolastici</c:v>
                </c:pt>
              </c:strCache>
            </c:strRef>
          </c:cat>
          <c:val>
            <c:numRef>
              <c:f>'tabelle studenti'!$CS$31:$CS$49</c:f>
              <c:numCache>
                <c:formatCode>0.00%</c:formatCode>
                <c:ptCount val="18"/>
                <c:pt idx="0">
                  <c:v>6.1728395061728392E-3</c:v>
                </c:pt>
                <c:pt idx="1">
                  <c:v>6.1728395061728392E-3</c:v>
                </c:pt>
                <c:pt idx="2">
                  <c:v>0</c:v>
                </c:pt>
                <c:pt idx="3">
                  <c:v>1.2345679012345706E-2</c:v>
                </c:pt>
                <c:pt idx="4">
                  <c:v>9.2592592592593038E-3</c:v>
                </c:pt>
                <c:pt idx="5">
                  <c:v>2.1604938271605013E-2</c:v>
                </c:pt>
                <c:pt idx="6">
                  <c:v>1.2345679012345706E-2</c:v>
                </c:pt>
                <c:pt idx="7">
                  <c:v>3.7037037037037056E-2</c:v>
                </c:pt>
                <c:pt idx="8">
                  <c:v>3.3950617283950615E-2</c:v>
                </c:pt>
                <c:pt idx="9">
                  <c:v>4.0123456790123462E-2</c:v>
                </c:pt>
                <c:pt idx="10">
                  <c:v>1.8518518518518556E-2</c:v>
                </c:pt>
                <c:pt idx="11">
                  <c:v>6.7901234567901397E-2</c:v>
                </c:pt>
                <c:pt idx="12">
                  <c:v>2.4691358024691412E-2</c:v>
                </c:pt>
                <c:pt idx="13">
                  <c:v>6.4814814814814978E-2</c:v>
                </c:pt>
                <c:pt idx="14">
                  <c:v>0.13580246913580246</c:v>
                </c:pt>
                <c:pt idx="15">
                  <c:v>0.16049382716049426</c:v>
                </c:pt>
                <c:pt idx="16">
                  <c:v>0.16358024691358017</c:v>
                </c:pt>
                <c:pt idx="17">
                  <c:v>0.18518518518518554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31-544C-90ED-13C3179A8EEB}"/>
            </c:ext>
          </c:extLst>
        </c:ser>
        <c:ser>
          <c:idx val="2"/>
          <c:order val="2"/>
          <c:tx>
            <c:strRef>
              <c:f>'tabelle studenti'!$CT$29:$CT$30</c:f>
              <c:strCache>
                <c:ptCount val="1"/>
                <c:pt idx="0">
                  <c:v>Tecnico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'tabelle studenti'!$CQ$31:$CQ$49</c:f>
              <c:strCache>
                <c:ptCount val="18"/>
                <c:pt idx="0">
                  <c:v>Maltrattamento/Abuso</c:v>
                </c:pt>
                <c:pt idx="1">
                  <c:v>Bullismo</c:v>
                </c:pt>
                <c:pt idx="2">
                  <c:v>Disagio somatico</c:v>
                </c:pt>
                <c:pt idx="3">
                  <c:v>Abuso e dipendenze comprese comportamentali</c:v>
                </c:pt>
                <c:pt idx="4">
                  <c:v>Problemi nell'area dell'affettività/sessualità</c:v>
                </c:pt>
                <c:pt idx="5">
                  <c:v>Elaborazione del lutto</c:v>
                </c:pt>
                <c:pt idx="6">
                  <c:v>Disturbi del comportamento alimentare</c:v>
                </c:pt>
                <c:pt idx="7">
                  <c:v>Problemi sociali</c:v>
                </c:pt>
                <c:pt idx="8">
                  <c:v>Altro</c:v>
                </c:pt>
                <c:pt idx="9">
                  <c:v>Disturbo del controllo dell'aggressività e della rabbia</c:v>
                </c:pt>
                <c:pt idx="10">
                  <c:v>Agiti (autolesionismo, fughe, TS…)</c:v>
                </c:pt>
                <c:pt idx="11">
                  <c:v>Richiesta di informazioni</c:v>
                </c:pt>
                <c:pt idx="12">
                  <c:v>Disturbi dell'umore</c:v>
                </c:pt>
                <c:pt idx="13">
                  <c:v>Disturbi d'ansia</c:v>
                </c:pt>
                <c:pt idx="14">
                  <c:v>Problemi relazionali con i coetanei</c:v>
                </c:pt>
                <c:pt idx="15">
                  <c:v>Problemi familiari</c:v>
                </c:pt>
                <c:pt idx="16">
                  <c:v>Disagio interiore</c:v>
                </c:pt>
                <c:pt idx="17">
                  <c:v>Problemi scolastici</c:v>
                </c:pt>
              </c:strCache>
            </c:strRef>
          </c:cat>
          <c:val>
            <c:numRef>
              <c:f>'tabelle studenti'!$CT$31:$CT$49</c:f>
              <c:numCache>
                <c:formatCode>0.00%</c:formatCode>
                <c:ptCount val="18"/>
                <c:pt idx="0">
                  <c:v>8.0645161290322804E-3</c:v>
                </c:pt>
                <c:pt idx="1">
                  <c:v>4.0322580645161428E-3</c:v>
                </c:pt>
                <c:pt idx="2">
                  <c:v>1.2096774193548387E-2</c:v>
                </c:pt>
                <c:pt idx="3">
                  <c:v>8.0645161290322804E-3</c:v>
                </c:pt>
                <c:pt idx="4">
                  <c:v>2.419354838709678E-2</c:v>
                </c:pt>
                <c:pt idx="5">
                  <c:v>2.0161290322580638E-2</c:v>
                </c:pt>
                <c:pt idx="6">
                  <c:v>1.6129032258064523E-2</c:v>
                </c:pt>
                <c:pt idx="7">
                  <c:v>2.8225806451612902E-2</c:v>
                </c:pt>
                <c:pt idx="8">
                  <c:v>4.0322580645161428E-3</c:v>
                </c:pt>
                <c:pt idx="9">
                  <c:v>2.419354838709678E-2</c:v>
                </c:pt>
                <c:pt idx="10">
                  <c:v>3.6290322580645268E-2</c:v>
                </c:pt>
                <c:pt idx="11">
                  <c:v>1.6129032258064523E-2</c:v>
                </c:pt>
                <c:pt idx="12">
                  <c:v>4.8387096774193554E-2</c:v>
                </c:pt>
                <c:pt idx="13">
                  <c:v>0.13306451612903225</c:v>
                </c:pt>
                <c:pt idx="14">
                  <c:v>0.13709677419354838</c:v>
                </c:pt>
                <c:pt idx="15">
                  <c:v>0.13306451612903225</c:v>
                </c:pt>
                <c:pt idx="16">
                  <c:v>0.16129032258064521</c:v>
                </c:pt>
                <c:pt idx="17">
                  <c:v>0.18548387096774194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31-544C-90ED-13C3179A8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1043200"/>
        <c:axId val="233296960"/>
      </c:barChart>
      <c:catAx>
        <c:axId val="141043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3296960"/>
        <c:crosses val="autoZero"/>
        <c:auto val="1"/>
        <c:lblAlgn val="ctr"/>
        <c:lblOffset val="100"/>
        <c:noMultiLvlLbl val="0"/>
      </c:catAx>
      <c:valAx>
        <c:axId val="233296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104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822946429377525E-2"/>
          <c:y val="3.8469392726306173E-2"/>
          <c:w val="0.92204979219856442"/>
          <c:h val="0.641476114015808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'tabelle studenti'!$DB$44</c:f>
              <c:strCache>
                <c:ptCount val="1"/>
                <c:pt idx="0">
                  <c:v>Colonna2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'tabelle studenti'!$DA$45:$DA$48</c:f>
              <c:strCache>
                <c:ptCount val="4"/>
                <c:pt idx="0">
                  <c:v>Risposta alla richiesta di informazioni e Chiarimento del problema</c:v>
                </c:pt>
                <c:pt idx="1">
                  <c:v>Interruzione</c:v>
                </c:pt>
                <c:pt idx="2">
                  <c:v>Invio ad altri servizi</c:v>
                </c:pt>
                <c:pt idx="3">
                  <c:v>Coinvolgimento della famiglia</c:v>
                </c:pt>
              </c:strCache>
            </c:strRef>
          </c:cat>
          <c:val>
            <c:numRef>
              <c:f>'tabelle studenti'!$DB$45:$DB$48</c:f>
              <c:numCache>
                <c:formatCode>0.00%</c:formatCode>
                <c:ptCount val="4"/>
                <c:pt idx="0">
                  <c:v>0.71897810218978431</c:v>
                </c:pt>
                <c:pt idx="1">
                  <c:v>7.3905109489051088E-2</c:v>
                </c:pt>
                <c:pt idx="2">
                  <c:v>0.15145985401459874</c:v>
                </c:pt>
                <c:pt idx="3">
                  <c:v>5.5656934306569393E-2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BB-6D4E-B94B-8C5B73BA10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9071872"/>
        <c:axId val="182054272"/>
      </c:barChart>
      <c:catAx>
        <c:axId val="18907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054272"/>
        <c:crosses val="autoZero"/>
        <c:auto val="1"/>
        <c:lblAlgn val="ctr"/>
        <c:lblOffset val="100"/>
        <c:noMultiLvlLbl val="0"/>
      </c:catAx>
      <c:valAx>
        <c:axId val="18205427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rgbClr val="FFFFFF">
                  <a:lumMod val="85000"/>
                </a:srgbClr>
              </a:solidFill>
              <a:prstDash val="solid"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9071872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solidFill>
        <a:schemeClr val="tx1">
          <a:tint val="75000"/>
        </a:schemeClr>
      </a:solidFill>
      <a:prstDash val="solid"/>
      <a:round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E3-9944-A877-4A6117E9A7E3}"/>
              </c:ext>
            </c:extLst>
          </c:dPt>
          <c:dPt>
            <c:idx val="1"/>
            <c:bubble3D val="0"/>
            <c:spPr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E3-9944-A877-4A6117E9A7E3}"/>
              </c:ext>
            </c:extLst>
          </c:dPt>
          <c:dPt>
            <c:idx val="2"/>
            <c:bubble3D val="0"/>
            <c:spPr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E3-9944-A877-4A6117E9A7E3}"/>
              </c:ext>
            </c:extLst>
          </c:dPt>
          <c:dPt>
            <c:idx val="3"/>
            <c:bubble3D val="0"/>
            <c:spPr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4E3-9944-A877-4A6117E9A7E3}"/>
              </c:ext>
            </c:extLst>
          </c:dPt>
          <c:dPt>
            <c:idx val="4"/>
            <c:bubble3D val="0"/>
            <c:spPr>
              <a:ln>
                <a:solidFill>
                  <a:schemeClr val="tx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4E3-9944-A877-4A6117E9A7E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124514266974158E-3"/>
                  <c:y val="1.361108342469844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E3-9944-A877-4A6117E9A7E3}"/>
                </c:ext>
              </c:extLst>
            </c:dLbl>
            <c:dLbl>
              <c:idx val="4"/>
              <c:layout>
                <c:manualLayout>
                  <c:x val="1.9169701015175584E-2"/>
                  <c:y val="-4.817302900428588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E3-9944-A877-4A6117E9A7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'tabelle adulti'!$D$20:$D$24</c:f>
              <c:strCache>
                <c:ptCount val="5"/>
                <c:pt idx="0">
                  <c:v>Insegnante</c:v>
                </c:pt>
                <c:pt idx="1">
                  <c:v>Genitore</c:v>
                </c:pt>
                <c:pt idx="2">
                  <c:v>Operatore di altri servizi</c:v>
                </c:pt>
                <c:pt idx="3">
                  <c:v>Dirigente Scolastico</c:v>
                </c:pt>
                <c:pt idx="4">
                  <c:v>Altri adulti</c:v>
                </c:pt>
              </c:strCache>
            </c:strRef>
          </c:cat>
          <c:val>
            <c:numRef>
              <c:f>'tabelle adulti'!$F$20:$F$24</c:f>
              <c:numCache>
                <c:formatCode>0.0%</c:formatCode>
                <c:ptCount val="5"/>
                <c:pt idx="0">
                  <c:v>0.45258620689655182</c:v>
                </c:pt>
                <c:pt idx="1">
                  <c:v>0.38362068965517376</c:v>
                </c:pt>
                <c:pt idx="2">
                  <c:v>6.4655172413793108E-2</c:v>
                </c:pt>
                <c:pt idx="3">
                  <c:v>7.7586206896551921E-2</c:v>
                </c:pt>
                <c:pt idx="4">
                  <c:v>2.1551724137930977E-2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4E3-9944-A877-4A6117E9A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 b="0">
                <a:solidFill>
                  <a:schemeClr val="tx1"/>
                </a:solidFill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1400" b="0">
                <a:solidFill>
                  <a:schemeClr val="tx1"/>
                </a:solidFill>
              </a:defRPr>
            </a:pPr>
            <a:endParaRPr lang="it-IT"/>
          </a:p>
        </c:txPr>
      </c:legendEntry>
      <c:legendEntry>
        <c:idx val="2"/>
        <c:txPr>
          <a:bodyPr/>
          <a:lstStyle/>
          <a:p>
            <a:pPr>
              <a:defRPr sz="1400" b="0">
                <a:solidFill>
                  <a:schemeClr val="tx1"/>
                </a:solidFill>
              </a:defRPr>
            </a:pPr>
            <a:endParaRPr lang="it-IT"/>
          </a:p>
        </c:txPr>
      </c:legendEntry>
      <c:legendEntry>
        <c:idx val="3"/>
        <c:txPr>
          <a:bodyPr/>
          <a:lstStyle/>
          <a:p>
            <a:pPr>
              <a:defRPr sz="1400" b="0">
                <a:solidFill>
                  <a:schemeClr val="tx1"/>
                </a:solidFill>
              </a:defRPr>
            </a:pPr>
            <a:endParaRPr lang="it-IT"/>
          </a:p>
        </c:txPr>
      </c:legendEntry>
      <c:legendEntry>
        <c:idx val="4"/>
        <c:txPr>
          <a:bodyPr/>
          <a:lstStyle/>
          <a:p>
            <a:pPr>
              <a:defRPr sz="1400" b="0">
                <a:solidFill>
                  <a:schemeClr val="tx1"/>
                </a:solidFill>
              </a:defRPr>
            </a:pPr>
            <a:endParaRPr lang="it-IT"/>
          </a:p>
        </c:txPr>
      </c:legendEntry>
      <c:layout/>
      <c:overlay val="0"/>
      <c:txPr>
        <a:bodyPr/>
        <a:lstStyle/>
        <a:p>
          <a:pPr>
            <a:defRPr sz="1400" b="1">
              <a:solidFill>
                <a:schemeClr val="tx1"/>
              </a:solidFill>
            </a:defRPr>
          </a:pPr>
          <a:endParaRPr lang="it-IT"/>
        </a:p>
      </c:txPr>
    </c:legend>
    <c:plotVisOnly val="1"/>
    <c:dispBlanksAs val="zero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0.55941</cdr:x>
      <cdr:y>0.31374</cdr:y>
    </cdr:from>
    <cdr:to>
      <cdr:x>0.77807</cdr:x>
      <cdr:y>0.4228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31836" y="1242895"/>
          <a:ext cx="1380523" cy="432048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dirty="0" smtClean="0"/>
            <a:t>166 </a:t>
          </a:r>
          <a:r>
            <a:rPr lang="it-IT" sz="1100" dirty="0" err="1" smtClean="0"/>
            <a:t>stud</a:t>
          </a:r>
          <a:r>
            <a:rPr lang="it-IT" sz="1100" dirty="0" smtClean="0"/>
            <a:t>.</a:t>
          </a:r>
        </a:p>
        <a:p xmlns:a="http://schemas.openxmlformats.org/drawingml/2006/main">
          <a:pPr algn="ctr"/>
          <a:r>
            <a:rPr lang="it-IT" sz="1100" dirty="0" smtClean="0"/>
            <a:t> (</a:t>
          </a:r>
          <a:r>
            <a:rPr lang="it-IT" sz="1100" dirty="0" err="1" smtClean="0"/>
            <a:t>a.s.</a:t>
          </a:r>
          <a:r>
            <a:rPr lang="it-IT" sz="1100" dirty="0" smtClean="0"/>
            <a:t> 2022-’23  142)</a:t>
          </a:r>
          <a:endParaRPr lang="it-IT" sz="1100" dirty="0"/>
        </a:p>
      </cdr:txBody>
    </cdr:sp>
  </cdr:relSizeAnchor>
  <cdr:relSizeAnchor xmlns:cdr="http://schemas.openxmlformats.org/drawingml/2006/chartDrawing">
    <cdr:from>
      <cdr:x>0.67292</cdr:x>
      <cdr:y>0.42171</cdr:y>
    </cdr:from>
    <cdr:to>
      <cdr:x>0.71854</cdr:x>
      <cdr:y>0.57829</cdr:y>
    </cdr:to>
    <cdr:cxnSp macro="">
      <cdr:nvCxnSpPr>
        <cdr:cNvPr id="9" name="Connettore 2 8"/>
        <cdr:cNvCxnSpPr/>
      </cdr:nvCxnSpPr>
      <cdr:spPr>
        <a:xfrm xmlns:a="http://schemas.openxmlformats.org/drawingml/2006/main" flipV="1">
          <a:off x="4248472" y="1670630"/>
          <a:ext cx="288032" cy="620332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E75A8140-1B09-2D50-6541-880EEBDEB8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9BD6E161-D375-9708-C53C-1C2365F72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73040BFE-9266-4A43-99A1-AEA21340315F}" type="datetimeFigureOut">
              <a:rPr lang="it-IT"/>
              <a:pPr>
                <a:defRPr/>
              </a:pPr>
              <a:t>29/10/2024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C16E3C41-CC77-C0A5-BA57-68569700A4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33328E20-4774-C55D-3863-36236CCEDA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83786" tIns="41893" rIns="83786" bIns="418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059A2E8-53D5-4ACB-B5CD-3ACF36F3C2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8D33F171-1345-8DA4-B103-DF775BBB17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6900F236-91B7-3818-B04B-FD925625D52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83C8907C-72AF-4653-A73B-64C611D95974}" type="datetimeFigureOut">
              <a:rPr lang="it-IT"/>
              <a:pPr>
                <a:defRPr/>
              </a:pPr>
              <a:t>29/10/2024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="" xmlns:a16="http://schemas.microsoft.com/office/drawing/2014/main" id="{F35A58C0-5C96-93C8-8403-DDC727DCA1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="" xmlns:a16="http://schemas.microsoft.com/office/drawing/2014/main" id="{BE995656-C8F0-BB98-91B3-8208F4AF5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83786" tIns="41893" rIns="83786" bIns="41893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0660CDD-3831-5330-E4CD-A68CECA79A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6060CDAD-62CE-C663-0B66-2CB9784C9C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83786" tIns="41893" rIns="83786" bIns="418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03BEB6-E87E-4F9A-8DD2-E1F81B6B11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1705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2D39E68-1FEA-753A-8687-8769DE677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EEC630FF-4051-187A-0D5B-B966897EF4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7163B059-37B0-00FA-EF91-763931B249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La flessione nel numero di studenti e colloqui svolti è da rapportare alla diminuzione complessiva delle ore del 17,5% rispetto </a:t>
            </a:r>
            <a:r>
              <a:rPr lang="it-IT" dirty="0" err="1"/>
              <a:t>all’a.s.</a:t>
            </a:r>
            <a:r>
              <a:rPr lang="it-IT" dirty="0"/>
              <a:t> precedente.</a:t>
            </a:r>
            <a:br>
              <a:rPr lang="it-IT" dirty="0"/>
            </a:br>
            <a:r>
              <a:rPr lang="it-IT" dirty="0"/>
              <a:t>Una delle criticità emerse quest’anno è legata all’insufficienza di risorse.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Il numero di studenti che si sono rivolti al servizio corrisponde a circa il 4% della popolazione frequentante i 27 istituti che hanno aderito al progetto.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55D9EFB-ADC9-0699-D68F-06C95D239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5600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FC75699-BA95-DFCA-700A-7C25C6BE6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483A0B36-85FE-DACD-2178-DB88002EF2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3D653D17-0D0A-76F3-F565-ED85EA0BF7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40B1E1E-C8B4-2CBC-D324-A6DA138A8F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9457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976904A-1477-70B3-EE45-040CA0A51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43FBDDF7-B9EF-5CE8-31A8-59DEF61614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524331C4-4BDC-B1AB-E2D6-5A2FD89BEC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2624F94-EF8D-C532-EA17-4F1E3C075E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0623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E0F54E4-51A3-0AB5-75BE-0BDE27AC4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546A3C20-B948-2E65-2494-C9B635AA5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C2EBB8D1-558E-CA3E-266D-B81AFDE05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433E88CF-811A-D1B5-54A6-B949973233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13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0543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976904A-1477-70B3-EE45-040CA0A51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43FBDDF7-B9EF-5CE8-31A8-59DEF61614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524331C4-4BDC-B1AB-E2D6-5A2FD89BEC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2624F94-EF8D-C532-EA17-4F1E3C075E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14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0623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976904A-1477-70B3-EE45-040CA0A51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43FBDDF7-B9EF-5CE8-31A8-59DEF61614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524331C4-4BDC-B1AB-E2D6-5A2FD89BEC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2624F94-EF8D-C532-EA17-4F1E3C075E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15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0623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1D88026-97AE-1C45-0E13-8CB1727B8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A7EAA255-22C3-41C0-9A16-57B42C64CF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769FF1EC-7062-67B7-C6BB-A63FE68458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5D7047D-B50C-1339-4A4A-58EAD1A6CE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9782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0BA605E-289E-E1A6-48E2-8DDE2E219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EFEEE338-F1F3-428C-558E-42A867287B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DC13B29B-BCE9-F679-8B6C-C68D839372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EB840C8-BF49-A1CB-6BD8-9C09800E65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3972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BDD0FE0-9376-27A2-17E9-B5F8D91D6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4914AB67-0EBB-6820-50E3-2CDB31DC0A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9D52FD9C-840C-4399-5309-2D7E7239F5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0500711C-0F9F-2DC9-10B9-49FB777406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4654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2789C09-587B-0109-30D4-AB6B8FB9B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A72EDBE8-B236-9A56-0D87-0754D92E7B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B869E73E-2DA7-FEC5-B075-B6402E03FC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A6F9BB51-62F2-43D6-CF7A-30B7C1F028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43554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1D88026-97AE-1C45-0E13-8CB1727B8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A7EAA255-22C3-41C0-9A16-57B42C64CF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769FF1EC-7062-67B7-C6BB-A63FE68458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5D7047D-B50C-1339-4A4A-58EAD1A6CE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9782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238E4F6-BFC1-2310-728D-988B0D0F3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7DC7D46F-E416-02E6-9F2D-CD6ECFDF2E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14DAF2C7-C280-E1DF-AE0D-D5A8E5D9B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3EA27872-6F01-6471-716F-1E64726EDA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5102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9A5AC4F5-A268-B00C-CC87-ADE53D04D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9E2C25A0-35B7-2FE0-99AC-12907E1D7D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BC5D613C-38F1-F70C-68C3-BB88DDC004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0288569D-D7E1-EB36-F643-3FE2C79EAB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7203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FC75699-BA95-DFCA-700A-7C25C6BE6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="" xmlns:a16="http://schemas.microsoft.com/office/drawing/2014/main" id="{483A0B36-85FE-DACD-2178-DB88002EF2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="" xmlns:a16="http://schemas.microsoft.com/office/drawing/2014/main" id="{3D653D17-0D0A-76F3-F565-ED85EA0BF7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40B1E1E-C8B4-2CBC-D324-A6DA138A8F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03BEB6-E87E-4F9A-8DD2-E1F81B6B11EA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945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94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70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79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8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7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7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1122480"/>
            <a:ext cx="8419680" cy="1106676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90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1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2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0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ceHolder 1">
            <a:extLst>
              <a:ext uri="{FF2B5EF4-FFF2-40B4-BE49-F238E27FC236}">
                <a16:creationId xmlns="" xmlns:a16="http://schemas.microsoft.com/office/drawing/2014/main" id="{C8B6ADFC-DC4E-BB9C-EFFE-F2A3E1832E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lo stile del titolo dello schema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="" xmlns:a16="http://schemas.microsoft.com/office/drawing/2014/main" id="{22F6241C-EEB7-55BA-9AC4-CBBFA690DADC}"/>
              </a:ext>
            </a:extLst>
          </p:cNvPr>
          <p:cNvSpPr>
            <a:spLocks noGrp="1"/>
          </p:cNvSpPr>
          <p:nvPr>
            <p:ph type="dt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" name="PlaceHolder 3">
            <a:extLst>
              <a:ext uri="{FF2B5EF4-FFF2-40B4-BE49-F238E27FC236}">
                <a16:creationId xmlns="" xmlns:a16="http://schemas.microsoft.com/office/drawing/2014/main" id="{1CBF54B4-6E93-9814-D60B-9A4B36310485}"/>
              </a:ext>
            </a:extLst>
          </p:cNvPr>
          <p:cNvSpPr>
            <a:spLocks noGrp="1"/>
          </p:cNvSpPr>
          <p:nvPr>
            <p:ph type="ftr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+mn-cs"/>
              </a:defRPr>
            </a:lvl1pPr>
          </a:lstStyle>
          <a:p>
            <a:pPr>
              <a:defRPr/>
            </a:pPr>
            <a:r>
              <a:rPr lang="it-IT"/>
              <a:t>Pietro Imbrogno Direttore DIPS -ATS Bergamo</a:t>
            </a:r>
          </a:p>
        </p:txBody>
      </p:sp>
      <p:sp>
        <p:nvSpPr>
          <p:cNvPr id="3" name="PlaceHolder 4">
            <a:extLst>
              <a:ext uri="{FF2B5EF4-FFF2-40B4-BE49-F238E27FC236}">
                <a16:creationId xmlns="" xmlns:a16="http://schemas.microsoft.com/office/drawing/2014/main" id="{46FA126A-6A93-15F4-34AE-74BDFEA8139B}"/>
              </a:ext>
            </a:extLst>
          </p:cNvPr>
          <p:cNvSpPr>
            <a:spLocks noGrp="1"/>
          </p:cNvSpPr>
          <p:nvPr>
            <p:ph type="sldNum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B8B8B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64646A1-19EB-4A64-8136-0F1CEDD40603}" type="slidenum">
              <a:rPr lang="it-IT" altLang="it-IT"/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PlaceHolder 5">
            <a:extLst>
              <a:ext uri="{FF2B5EF4-FFF2-40B4-BE49-F238E27FC236}">
                <a16:creationId xmlns="" xmlns:a16="http://schemas.microsoft.com/office/drawing/2014/main" id="{2A0CE3F2-CE10-0048-12F2-B8D633361A86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95300" y="1604963"/>
            <a:ext cx="8915400" cy="397668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en-US"/>
              <a:t>Fai clic per modificare il formato del testo della struttura</a:t>
            </a:r>
          </a:p>
          <a:p>
            <a:pPr lvl="1"/>
            <a:r>
              <a:rPr lang="en-US"/>
              <a:t>Secondo livello struttura</a:t>
            </a:r>
          </a:p>
          <a:p>
            <a:pPr lvl="2"/>
            <a:r>
              <a:rPr lang="en-US"/>
              <a:t>Terzo livello struttura</a:t>
            </a:r>
          </a:p>
          <a:p>
            <a:pPr lvl="3"/>
            <a:r>
              <a:rPr lang="en-US"/>
              <a:t>Quarto livello struttura</a:t>
            </a:r>
          </a:p>
          <a:p>
            <a:pPr lvl="4"/>
            <a:r>
              <a:rPr lang="en-US"/>
              <a:t>Quinto livello struttura</a:t>
            </a:r>
          </a:p>
          <a:p>
            <a:pPr lvl="5"/>
            <a:r>
              <a:rPr lang="en-US"/>
              <a:t>Sesto livello struttura</a:t>
            </a:r>
          </a:p>
          <a:p>
            <a:pPr lvl="6"/>
            <a:r>
              <a:rPr lang="en-US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2B3B94B-E654-F0CF-D351-51C4F3D2B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3">
            <a:extLst>
              <a:ext uri="{FF2B5EF4-FFF2-40B4-BE49-F238E27FC236}">
                <a16:creationId xmlns="" xmlns:a16="http://schemas.microsoft.com/office/drawing/2014/main" id="{F1C696E4-FFC2-5131-BFE9-04FC4F7964A8}"/>
              </a:ext>
            </a:extLst>
          </p:cNvPr>
          <p:cNvSpPr/>
          <p:nvPr/>
        </p:nvSpPr>
        <p:spPr>
          <a:xfrm>
            <a:off x="-3313" y="1738680"/>
            <a:ext cx="9906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spc="-1" dirty="0">
                <a:uFill>
                  <a:solidFill>
                    <a:srgbClr val="FFFFFF"/>
                  </a:solidFill>
                </a:uFill>
              </a:rPr>
              <a:t>UOS Prevenzione delle dipendenze – DIPS</a:t>
            </a:r>
          </a:p>
        </p:txBody>
      </p:sp>
      <p:pic>
        <p:nvPicPr>
          <p:cNvPr id="16389" name="Immagine 11">
            <a:extLst>
              <a:ext uri="{FF2B5EF4-FFF2-40B4-BE49-F238E27FC236}">
                <a16:creationId xmlns="" xmlns:a16="http://schemas.microsoft.com/office/drawing/2014/main" id="{C1D17AB4-EA8B-16E2-A3F9-BD5928286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89" y="259460"/>
            <a:ext cx="1755899" cy="101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stomShape 6">
            <a:extLst>
              <a:ext uri="{FF2B5EF4-FFF2-40B4-BE49-F238E27FC236}">
                <a16:creationId xmlns="" xmlns:a16="http://schemas.microsoft.com/office/drawing/2014/main" id="{DA9114C2-4370-E2F5-AD06-BF24A81C0CFC}"/>
              </a:ext>
            </a:extLst>
          </p:cNvPr>
          <p:cNvSpPr/>
          <p:nvPr/>
        </p:nvSpPr>
        <p:spPr>
          <a:xfrm>
            <a:off x="4881563" y="6453188"/>
            <a:ext cx="4754562" cy="3571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2289" name="Picture 1" descr="\\srvshare\uos prevenzione delle dipendenze\Loghi\Scuola promuove Salute\Banner_SPS_Tavola-disegno-Siti-web-Istituti-aderenti.png">
            <a:extLst>
              <a:ext uri="{FF2B5EF4-FFF2-40B4-BE49-F238E27FC236}">
                <a16:creationId xmlns="" xmlns:a16="http://schemas.microsoft.com/office/drawing/2014/main" id="{CF9C6C22-8D00-1DAB-C621-6DE28174E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49164" t="30466" b="7367"/>
          <a:stretch/>
        </p:blipFill>
        <p:spPr bwMode="auto">
          <a:xfrm>
            <a:off x="0" y="4129360"/>
            <a:ext cx="2999948" cy="2728640"/>
          </a:xfrm>
          <a:prstGeom prst="rect">
            <a:avLst/>
          </a:prstGeom>
          <a:noFill/>
        </p:spPr>
      </p:pic>
      <p:sp>
        <p:nvSpPr>
          <p:cNvPr id="83" name="CustomShape 2">
            <a:extLst>
              <a:ext uri="{FF2B5EF4-FFF2-40B4-BE49-F238E27FC236}">
                <a16:creationId xmlns="" xmlns:a16="http://schemas.microsoft.com/office/drawing/2014/main" id="{73BEFC70-0B90-3188-2B63-175AF71568CC}"/>
              </a:ext>
            </a:extLst>
          </p:cNvPr>
          <p:cNvSpPr/>
          <p:nvPr/>
        </p:nvSpPr>
        <p:spPr>
          <a:xfrm>
            <a:off x="-3313" y="2170480"/>
            <a:ext cx="9906000" cy="1944464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</a:t>
            </a:r>
            <a:r>
              <a:rPr lang="it-IT" sz="2800" b="1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DI</a:t>
            </a:r>
            <a:r>
              <a:rPr lang="it-IT" sz="28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ASCOLTO PSICOLOGICO A SCUOLA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800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Rete delle Scuole che Promuovono Salute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i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Anno scolastico 2023-2024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Dr. Luca Biffi</a:t>
            </a:r>
          </a:p>
        </p:txBody>
      </p:sp>
      <p:pic>
        <p:nvPicPr>
          <p:cNvPr id="3" name="Immagine 2" descr="faces_logotypo01%20(1)">
            <a:extLst>
              <a:ext uri="{FF2B5EF4-FFF2-40B4-BE49-F238E27FC236}">
                <a16:creationId xmlns="" xmlns:a16="http://schemas.microsoft.com/office/drawing/2014/main" id="{0234800E-480A-AA02-B3F8-2576D64420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989" y="5803195"/>
            <a:ext cx="1132205" cy="83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 descr="logo%20FIEB%20trasparente">
            <a:extLst>
              <a:ext uri="{FF2B5EF4-FFF2-40B4-BE49-F238E27FC236}">
                <a16:creationId xmlns="" xmlns:a16="http://schemas.microsoft.com/office/drawing/2014/main" id="{BB564DDE-9E0C-D7A4-869E-FBA1CC649B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962" y="5803195"/>
            <a:ext cx="1255395" cy="70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 descr="Immagine che contiene Carattere, Elementi grafici, schermata, grafica&#10;&#10;Descrizione generata automaticamente">
            <a:extLst>
              <a:ext uri="{FF2B5EF4-FFF2-40B4-BE49-F238E27FC236}">
                <a16:creationId xmlns="" xmlns:a16="http://schemas.microsoft.com/office/drawing/2014/main" id="{02E5A0DC-4CD6-D881-DACB-8510436235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222" y="5738107"/>
            <a:ext cx="1885955" cy="83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9114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B52D63C-D9C2-EB06-60A9-585489193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518D2B38-B361-7F1B-258C-C576F8C64942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F39690D3-DF02-45AC-315A-7410B288F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3631219-2ECF-C950-AC32-1B1F11F164B1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208B6894-90FB-6E85-DF1F-9D0AC258E41E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B5271D1F-6047-CC51-77E5-E0E625B55668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13776D91-A340-F796-765D-3DAB9A1E7982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FE726A26-0F3B-B951-FDEB-50D90D7CDF72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8EBAD3E2-B05E-F583-EFB8-D03B33073C56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16EA9D55-E54A-8C60-1254-A9B92101670D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DE635B57-FB45-82E3-8AB7-C3A2153E3342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Una complessità crescente?</a:t>
            </a:r>
            <a:endParaRPr lang="it-IT" sz="1600" dirty="0"/>
          </a:p>
        </p:txBody>
      </p:sp>
      <p:sp>
        <p:nvSpPr>
          <p:cNvPr id="3" name="Rettangolo arrotondato 9">
            <a:extLst>
              <a:ext uri="{FF2B5EF4-FFF2-40B4-BE49-F238E27FC236}">
                <a16:creationId xmlns="" xmlns:a16="http://schemas.microsoft.com/office/drawing/2014/main" id="{C0FDC5ED-226F-5E06-4FA7-01068C8E3ABA}"/>
              </a:ext>
            </a:extLst>
          </p:cNvPr>
          <p:cNvSpPr/>
          <p:nvPr/>
        </p:nvSpPr>
        <p:spPr>
          <a:xfrm>
            <a:off x="272480" y="5013176"/>
            <a:ext cx="9361041" cy="1152001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 fronte di un calo del numero di studenti che hanno usufruito del servizio,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nell’</a:t>
            </a:r>
            <a:r>
              <a:rPr lang="it-IT" dirty="0" err="1" smtClean="0">
                <a:solidFill>
                  <a:schemeClr val="tx1"/>
                </a:solidFill>
              </a:rPr>
              <a:t>a.s.</a:t>
            </a:r>
            <a:r>
              <a:rPr lang="it-IT" dirty="0" smtClean="0">
                <a:solidFill>
                  <a:schemeClr val="tx1"/>
                </a:solidFill>
              </a:rPr>
              <a:t> 2023-’24 è stato registrato un </a:t>
            </a:r>
            <a:r>
              <a:rPr lang="it-IT" b="1" dirty="0" smtClean="0">
                <a:solidFill>
                  <a:schemeClr val="tx1"/>
                </a:solidFill>
              </a:rPr>
              <a:t>aumento del numero di invii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  <a:endParaRPr lang="it-IT" dirty="0">
              <a:solidFill>
                <a:schemeClr val="tx1"/>
              </a:solidFill>
            </a:endParaRPr>
          </a:p>
        </p:txBody>
      </p:sp>
      <p:graphicFrame>
        <p:nvGraphicFramePr>
          <p:cNvPr id="10" name="Tabella 9">
            <a:extLst>
              <a:ext uri="{FF2B5EF4-FFF2-40B4-BE49-F238E27FC236}">
                <a16:creationId xmlns="" xmlns:a16="http://schemas.microsoft.com/office/drawing/2014/main" id="{0107AD51-4FB2-B319-86FD-458AA21D68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64169"/>
              </p:ext>
            </p:extLst>
          </p:nvPr>
        </p:nvGraphicFramePr>
        <p:xfrm>
          <a:off x="2863200" y="3342054"/>
          <a:ext cx="4179600" cy="879034"/>
        </p:xfrm>
        <a:graphic>
          <a:graphicData uri="http://schemas.openxmlformats.org/drawingml/2006/table">
            <a:tbl>
              <a:tblPr firstRow="1" firstCol="1" bandRow="1"/>
              <a:tblGrid>
                <a:gridCol w="1511930">
                  <a:extLst>
                    <a:ext uri="{9D8B030D-6E8A-4147-A177-3AD203B41FA5}">
                      <a16:colId xmlns="" xmlns:a16="http://schemas.microsoft.com/office/drawing/2014/main" val="2369178581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44949851"/>
                    </a:ext>
                  </a:extLst>
                </a:gridCol>
                <a:gridCol w="867470"/>
              </a:tblGrid>
              <a:tr h="391354">
                <a:tc>
                  <a:txBody>
                    <a:bodyPr/>
                    <a:lstStyle/>
                    <a:p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Anno scolastico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N°</a:t>
                      </a:r>
                      <a:r>
                        <a:rPr lang="it-IT" sz="1600" b="1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invii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it-IT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5379669"/>
                  </a:ext>
                </a:extLst>
              </a:tr>
              <a:tr h="241723">
                <a:tc>
                  <a:txBody>
                    <a:bodyPr/>
                    <a:lstStyle/>
                    <a:p>
                      <a:r>
                        <a:rPr lang="it-IT" sz="1600" b="1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2023-‘24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15,2%</a:t>
                      </a:r>
                      <a:endParaRPr lang="it-IT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46378300"/>
                  </a:ext>
                </a:extLst>
              </a:tr>
              <a:tr h="241723">
                <a:tc>
                  <a:txBody>
                    <a:bodyPr/>
                    <a:lstStyle/>
                    <a:p>
                      <a:r>
                        <a:rPr lang="it-IT" sz="1600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2022-‘23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13,4%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547845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4FF1E5A0-1214-B9E6-E35C-75520F370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505262"/>
              </p:ext>
            </p:extLst>
          </p:nvPr>
        </p:nvGraphicFramePr>
        <p:xfrm>
          <a:off x="2863200" y="1906128"/>
          <a:ext cx="4179600" cy="874800"/>
        </p:xfrm>
        <a:graphic>
          <a:graphicData uri="http://schemas.openxmlformats.org/drawingml/2006/table">
            <a:tbl>
              <a:tblPr firstRow="1" firstCol="1" bandRow="1"/>
              <a:tblGrid>
                <a:gridCol w="1490400">
                  <a:extLst>
                    <a:ext uri="{9D8B030D-6E8A-4147-A177-3AD203B41FA5}">
                      <a16:colId xmlns="" xmlns:a16="http://schemas.microsoft.com/office/drawing/2014/main" val="209421321"/>
                    </a:ext>
                  </a:extLst>
                </a:gridCol>
                <a:gridCol w="2689200">
                  <a:extLst>
                    <a:ext uri="{9D8B030D-6E8A-4147-A177-3AD203B41FA5}">
                      <a16:colId xmlns="" xmlns:a16="http://schemas.microsoft.com/office/drawing/2014/main" val="3589221207"/>
                    </a:ext>
                  </a:extLst>
                </a:gridCol>
              </a:tblGrid>
              <a:tr h="291600">
                <a:tc>
                  <a:txBody>
                    <a:bodyPr/>
                    <a:lstStyle/>
                    <a:p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Anno scolastico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N°</a:t>
                      </a:r>
                      <a:r>
                        <a:rPr lang="it-IT" sz="1600" b="1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studenti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8348282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r>
                        <a:rPr lang="it-IT" sz="1600" b="1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2023-‘24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925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38053971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r>
                        <a:rPr lang="it-IT" sz="1600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600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2022-’23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1059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8607048"/>
                  </a:ext>
                </a:extLst>
              </a:tr>
            </a:tbl>
          </a:graphicData>
        </a:graphic>
      </p:graphicFrame>
      <p:pic>
        <p:nvPicPr>
          <p:cNvPr id="27" name="Immagine 26" descr="Immagine che contiene cerchio, schermata, Policromia&#10;&#10;Descrizione generata automaticamente">
            <a:extLst>
              <a:ext uri="{FF2B5EF4-FFF2-40B4-BE49-F238E27FC236}">
                <a16:creationId xmlns="" xmlns:a16="http://schemas.microsoft.com/office/drawing/2014/main" id="{48BA6BF0-1949-BB6C-C452-437F1CB2DD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933" y="4626856"/>
            <a:ext cx="686134" cy="68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837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B52D63C-D9C2-EB06-60A9-585489193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518D2B38-B361-7F1B-258C-C576F8C64942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F39690D3-DF02-45AC-315A-7410B288F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3631219-2ECF-C950-AC32-1B1F11F164B1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208B6894-90FB-6E85-DF1F-9D0AC258E41E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B5271D1F-6047-CC51-77E5-E0E625B55668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13776D91-A340-F796-765D-3DAB9A1E7982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FE726A26-0F3B-B951-FDEB-50D90D7CDF72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8EBAD3E2-B05E-F583-EFB8-D03B33073C56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16EA9D55-E54A-8C60-1254-A9B92101670D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DE635B57-FB45-82E3-8AB7-C3A2153E3342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Una complessità crescente?</a:t>
            </a:r>
            <a:endParaRPr lang="it-IT" sz="1600" dirty="0"/>
          </a:p>
        </p:txBody>
      </p:sp>
      <p:sp>
        <p:nvSpPr>
          <p:cNvPr id="3" name="Rettangolo arrotondato 9">
            <a:extLst>
              <a:ext uri="{FF2B5EF4-FFF2-40B4-BE49-F238E27FC236}">
                <a16:creationId xmlns="" xmlns:a16="http://schemas.microsoft.com/office/drawing/2014/main" id="{C0FDC5ED-226F-5E06-4FA7-01068C8E3ABA}"/>
              </a:ext>
            </a:extLst>
          </p:cNvPr>
          <p:cNvSpPr/>
          <p:nvPr/>
        </p:nvSpPr>
        <p:spPr>
          <a:xfrm>
            <a:off x="272480" y="5013176"/>
            <a:ext cx="9361041" cy="1152001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Questo sembra indicare un </a:t>
            </a:r>
            <a:r>
              <a:rPr lang="it-IT" b="1" dirty="0">
                <a:solidFill>
                  <a:schemeClr val="tx1"/>
                </a:solidFill>
              </a:rPr>
              <a:t>incremento della complessità </a:t>
            </a:r>
            <a:r>
              <a:rPr lang="it-IT" dirty="0">
                <a:solidFill>
                  <a:schemeClr val="tx1"/>
                </a:solidFill>
              </a:rPr>
              <a:t>delle situazioni che arrivano allo sportello, richiedendo tempi più lunghi per la gestione e l’eventuale invio ai servizi.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="" xmlns:a16="http://schemas.microsoft.com/office/drawing/2014/main" id="{0107AD51-4FB2-B319-86FD-458AA21D68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64169"/>
              </p:ext>
            </p:extLst>
          </p:nvPr>
        </p:nvGraphicFramePr>
        <p:xfrm>
          <a:off x="560751" y="3279350"/>
          <a:ext cx="4179361" cy="1152000"/>
        </p:xfrm>
        <a:graphic>
          <a:graphicData uri="http://schemas.openxmlformats.org/drawingml/2006/table">
            <a:tbl>
              <a:tblPr firstRow="1" firstCol="1" bandRow="1"/>
              <a:tblGrid>
                <a:gridCol w="1488201">
                  <a:extLst>
                    <a:ext uri="{9D8B030D-6E8A-4147-A177-3AD203B41FA5}">
                      <a16:colId xmlns="" xmlns:a16="http://schemas.microsoft.com/office/drawing/2014/main" val="2369178581"/>
                    </a:ext>
                  </a:extLst>
                </a:gridCol>
                <a:gridCol w="2691160">
                  <a:extLst>
                    <a:ext uri="{9D8B030D-6E8A-4147-A177-3AD203B41FA5}">
                      <a16:colId xmlns="" xmlns:a16="http://schemas.microsoft.com/office/drawing/2014/main" val="24494985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Anno scolastico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Media colloqui per studente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53796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600" b="1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2023-‘24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3,09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463783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600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2022-‘23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2,91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54784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it-IT" sz="1600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2021-‘22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2,76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9" marR="54039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98096087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4FF1E5A0-1214-B9E6-E35C-75520F370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505262"/>
              </p:ext>
            </p:extLst>
          </p:nvPr>
        </p:nvGraphicFramePr>
        <p:xfrm>
          <a:off x="560512" y="1737732"/>
          <a:ext cx="4179600" cy="1166400"/>
        </p:xfrm>
        <a:graphic>
          <a:graphicData uri="http://schemas.openxmlformats.org/drawingml/2006/table">
            <a:tbl>
              <a:tblPr firstRow="1" firstCol="1" bandRow="1"/>
              <a:tblGrid>
                <a:gridCol w="1490400">
                  <a:extLst>
                    <a:ext uri="{9D8B030D-6E8A-4147-A177-3AD203B41FA5}">
                      <a16:colId xmlns="" xmlns:a16="http://schemas.microsoft.com/office/drawing/2014/main" val="209421321"/>
                    </a:ext>
                  </a:extLst>
                </a:gridCol>
                <a:gridCol w="2689200">
                  <a:extLst>
                    <a:ext uri="{9D8B030D-6E8A-4147-A177-3AD203B41FA5}">
                      <a16:colId xmlns="" xmlns:a16="http://schemas.microsoft.com/office/drawing/2014/main" val="3589221207"/>
                    </a:ext>
                  </a:extLst>
                </a:gridCol>
              </a:tblGrid>
              <a:tr h="291600">
                <a:tc>
                  <a:txBody>
                    <a:bodyPr/>
                    <a:lstStyle/>
                    <a:p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Anno scolastico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Totale colloqui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8348282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r>
                        <a:rPr lang="it-IT" sz="1600" b="1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2023-‘24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2860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38053971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r>
                        <a:rPr lang="it-IT" sz="1600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2022-‘23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3086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8607048"/>
                  </a:ext>
                </a:extLst>
              </a:tr>
              <a:tr h="291600">
                <a:tc>
                  <a:txBody>
                    <a:bodyPr/>
                    <a:lstStyle/>
                    <a:p>
                      <a:r>
                        <a:rPr lang="it-IT" sz="1600" kern="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a.s.</a:t>
                      </a:r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2021-‘22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3514</a:t>
                      </a:r>
                      <a:endParaRPr lang="it-IT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04" marR="37804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35429139"/>
                  </a:ext>
                </a:extLst>
              </a:tr>
            </a:tbl>
          </a:graphicData>
        </a:graphic>
      </p:graphicFrame>
      <p:pic>
        <p:nvPicPr>
          <p:cNvPr id="27" name="Immagine 26" descr="Immagine che contiene cerchio, schermata, Policromia&#10;&#10;Descrizione generata automaticamente">
            <a:extLst>
              <a:ext uri="{FF2B5EF4-FFF2-40B4-BE49-F238E27FC236}">
                <a16:creationId xmlns="" xmlns:a16="http://schemas.microsoft.com/office/drawing/2014/main" id="{48BA6BF0-1949-BB6C-C452-437F1CB2DD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933" y="4626856"/>
            <a:ext cx="686134" cy="686134"/>
          </a:xfrm>
          <a:prstGeom prst="rect">
            <a:avLst/>
          </a:prstGeom>
        </p:spPr>
      </p:pic>
      <p:sp>
        <p:nvSpPr>
          <p:cNvPr id="28" name="Rettangolo arrotondato 9">
            <a:extLst>
              <a:ext uri="{FF2B5EF4-FFF2-40B4-BE49-F238E27FC236}">
                <a16:creationId xmlns="" xmlns:a16="http://schemas.microsoft.com/office/drawing/2014/main" id="{AF23D033-0FC7-30B3-9021-1C52AFCA5234}"/>
              </a:ext>
            </a:extLst>
          </p:cNvPr>
          <p:cNvSpPr/>
          <p:nvPr/>
        </p:nvSpPr>
        <p:spPr>
          <a:xfrm>
            <a:off x="6174538" y="2019929"/>
            <a:ext cx="2990650" cy="631384"/>
          </a:xfrm>
          <a:prstGeom prst="roundRect">
            <a:avLst/>
          </a:prstGeom>
          <a:solidFill>
            <a:schemeClr val="bg1"/>
          </a:solidFill>
          <a:ln>
            <a:solidFill>
              <a:srgbClr val="EDED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Totale colloqui </a:t>
            </a:r>
            <a:r>
              <a:rPr lang="it-IT" b="1" dirty="0">
                <a:solidFill>
                  <a:schemeClr val="tx1"/>
                </a:solidFill>
              </a:rPr>
              <a:t>in calo</a:t>
            </a:r>
          </a:p>
        </p:txBody>
      </p:sp>
      <p:sp>
        <p:nvSpPr>
          <p:cNvPr id="29" name="Rettangolo arrotondato 9">
            <a:extLst>
              <a:ext uri="{FF2B5EF4-FFF2-40B4-BE49-F238E27FC236}">
                <a16:creationId xmlns="" xmlns:a16="http://schemas.microsoft.com/office/drawing/2014/main" id="{08313B6E-AF73-0D9F-4D38-7D82A895F6F5}"/>
              </a:ext>
            </a:extLst>
          </p:cNvPr>
          <p:cNvSpPr/>
          <p:nvPr/>
        </p:nvSpPr>
        <p:spPr>
          <a:xfrm>
            <a:off x="6167888" y="3537215"/>
            <a:ext cx="2990650" cy="631384"/>
          </a:xfrm>
          <a:prstGeom prst="roundRect">
            <a:avLst/>
          </a:prstGeom>
          <a:solidFill>
            <a:schemeClr val="bg1"/>
          </a:solidFill>
          <a:ln>
            <a:solidFill>
              <a:srgbClr val="EDED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Media colloqui per studenti </a:t>
            </a:r>
            <a:r>
              <a:rPr lang="it-IT" b="1" dirty="0">
                <a:solidFill>
                  <a:schemeClr val="tx1"/>
                </a:solidFill>
              </a:rPr>
              <a:t>in </a:t>
            </a:r>
            <a:r>
              <a:rPr lang="it-IT" b="1" dirty="0" smtClean="0">
                <a:solidFill>
                  <a:schemeClr val="tx1"/>
                </a:solidFill>
              </a:rPr>
              <a:t>leggero aumento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0" name="Freccia destra 29">
            <a:extLst>
              <a:ext uri="{FF2B5EF4-FFF2-40B4-BE49-F238E27FC236}">
                <a16:creationId xmlns="" xmlns:a16="http://schemas.microsoft.com/office/drawing/2014/main" id="{BF4B8507-A46C-EDC5-C6C7-96AF950BAB21}"/>
              </a:ext>
            </a:extLst>
          </p:cNvPr>
          <p:cNvSpPr/>
          <p:nvPr/>
        </p:nvSpPr>
        <p:spPr>
          <a:xfrm>
            <a:off x="5097325" y="2189004"/>
            <a:ext cx="720000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" name="Freccia destra 30">
            <a:extLst>
              <a:ext uri="{FF2B5EF4-FFF2-40B4-BE49-F238E27FC236}">
                <a16:creationId xmlns="" xmlns:a16="http://schemas.microsoft.com/office/drawing/2014/main" id="{F2DFE9AE-6E2E-85E5-47B7-8DBCC0B88647}"/>
              </a:ext>
            </a:extLst>
          </p:cNvPr>
          <p:cNvSpPr/>
          <p:nvPr/>
        </p:nvSpPr>
        <p:spPr>
          <a:xfrm>
            <a:off x="5094000" y="3711960"/>
            <a:ext cx="720000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66837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E7AC445-BBBD-4EED-FFF1-938B0548E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A0966ABB-FAF2-3DC3-E319-EDC0712553F7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8043E781-3A63-BE08-A91B-DAAEC2F17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009F49C2-672C-D665-598A-1FFF47257C36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44557974-448C-0A6B-AE77-F52AD46244BC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DFB9271C-03E6-C39A-251E-9BA126CD5BA5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7C372A8A-945B-46D4-F44C-B2772CC941C6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66C17D5B-6EFB-95DB-E1A1-09467861636A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485B3EEB-0624-6C3C-61AA-7E420C88AF1A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A4B9E6A8-10CA-2078-C392-8F107E42DFAF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1DF59B09-AC73-2A1D-31A2-50469AFCABFC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Esito della consultazione</a:t>
            </a:r>
            <a:endParaRPr lang="it-IT" sz="1600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="" xmlns:a16="http://schemas.microsoft.com/office/drawing/2014/main" id="{1E0E1EDB-943B-286C-BBE5-B3E6FBF519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0547336"/>
              </p:ext>
            </p:extLst>
          </p:nvPr>
        </p:nvGraphicFramePr>
        <p:xfrm>
          <a:off x="416496" y="1758370"/>
          <a:ext cx="6313479" cy="3961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ttangolo arrotondato 10">
            <a:extLst>
              <a:ext uri="{FF2B5EF4-FFF2-40B4-BE49-F238E27FC236}">
                <a16:creationId xmlns="" xmlns:a16="http://schemas.microsoft.com/office/drawing/2014/main" id="{19BE8D88-0540-7039-C58E-329D56CD088F}"/>
              </a:ext>
            </a:extLst>
          </p:cNvPr>
          <p:cNvSpPr/>
          <p:nvPr/>
        </p:nvSpPr>
        <p:spPr>
          <a:xfrm>
            <a:off x="7112606" y="1758370"/>
            <a:ext cx="2523519" cy="1670630"/>
          </a:xfrm>
          <a:prstGeom prst="roundRect">
            <a:avLst/>
          </a:prstGeom>
          <a:solidFill>
            <a:schemeClr val="bg1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Consolidamento della collaborazione con i consultori familiari</a:t>
            </a:r>
          </a:p>
        </p:txBody>
      </p:sp>
      <p:sp>
        <p:nvSpPr>
          <p:cNvPr id="5" name="Rettangolo arrotondato 9">
            <a:extLst>
              <a:ext uri="{FF2B5EF4-FFF2-40B4-BE49-F238E27FC236}">
                <a16:creationId xmlns="" xmlns:a16="http://schemas.microsoft.com/office/drawing/2014/main" id="{DD054CD1-C86C-47AA-FBE5-0E89E0B66B04}"/>
              </a:ext>
            </a:extLst>
          </p:cNvPr>
          <p:cNvSpPr/>
          <p:nvPr/>
        </p:nvSpPr>
        <p:spPr>
          <a:xfrm>
            <a:off x="7117930" y="4049331"/>
            <a:ext cx="2523519" cy="1670630"/>
          </a:xfrm>
          <a:prstGeom prst="roundRect">
            <a:avLst/>
          </a:prstGeom>
          <a:solidFill>
            <a:schemeClr val="bg1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Costante il significativo </a:t>
            </a:r>
            <a:r>
              <a:rPr lang="it-IT" dirty="0">
                <a:solidFill>
                  <a:schemeClr val="tx1"/>
                </a:solidFill>
              </a:rPr>
              <a:t>del coinvolgimento delle </a:t>
            </a:r>
            <a:r>
              <a:rPr lang="it-IT" dirty="0" smtClean="0">
                <a:solidFill>
                  <a:schemeClr val="tx1"/>
                </a:solidFill>
              </a:rPr>
              <a:t>famiglie, rispetto al 2021-’22 (1,94%)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84648" y="1871246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(73,24%)</a:t>
            </a:r>
            <a:endParaRPr lang="it-IT" sz="105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224808" y="3918526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(7,36%)</a:t>
            </a:r>
            <a:endParaRPr lang="it-IT" sz="105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736976" y="3656916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(13,42%)</a:t>
            </a:r>
            <a:endParaRPr lang="it-IT" sz="105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033120" y="3933056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(5,98%)</a:t>
            </a:r>
            <a:endParaRPr lang="it-IT" sz="1050" dirty="0"/>
          </a:p>
        </p:txBody>
      </p:sp>
    </p:spTree>
    <p:extLst>
      <p:ext uri="{BB962C8B-B14F-4D97-AF65-F5344CB8AC3E}">
        <p14:creationId xmlns:p14="http://schemas.microsoft.com/office/powerpoint/2010/main" val="3226477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E55ED6B-3AAB-1FDE-A8E8-FB6FA4433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8C806DD8-01E7-87C0-446B-9F3E53B94358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27BD62E3-5C72-60E9-CCA4-2D0349337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CCDCEAE-5FA6-4E7A-0BA0-8E48ECC34345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6D523308-A3CC-DD91-16C4-467C268863CE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291CF571-4C5E-48D4-8D74-ACBCEF754E70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127E2268-A1CC-BA7C-01DC-4FC921BECDA5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F9917D64-3607-6E62-94A1-CA2C789E09FA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3E3B1336-5819-B8BD-983B-4C5ACB7B2799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EC2ACD72-AC70-2C28-6E2D-33D494853F29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6E3425D4-A535-CBFC-16CE-557E9756ADB9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Colloqui con adulti</a:t>
            </a:r>
            <a:endParaRPr lang="it-IT" sz="16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="" xmlns:a16="http://schemas.microsoft.com/office/drawing/2014/main" id="{616AF60E-C29C-D42A-4C30-7A5DC01BCE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7047952"/>
              </p:ext>
            </p:extLst>
          </p:nvPr>
        </p:nvGraphicFramePr>
        <p:xfrm>
          <a:off x="2144688" y="1257937"/>
          <a:ext cx="7226207" cy="334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ttangolo arrotondato 9">
            <a:extLst>
              <a:ext uri="{FF2B5EF4-FFF2-40B4-BE49-F238E27FC236}">
                <a16:creationId xmlns="" xmlns:a16="http://schemas.microsoft.com/office/drawing/2014/main" id="{9F486911-C6F0-63D8-19EF-F6594C64DA20}"/>
              </a:ext>
            </a:extLst>
          </p:cNvPr>
          <p:cNvSpPr/>
          <p:nvPr/>
        </p:nvSpPr>
        <p:spPr>
          <a:xfrm>
            <a:off x="341094" y="4365104"/>
            <a:ext cx="9080937" cy="1874470"/>
          </a:xfrm>
          <a:prstGeom prst="roundRect">
            <a:avLst/>
          </a:prstGeom>
          <a:solidFill>
            <a:schemeClr val="bg1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003DE3B-757F-7A58-9119-602B966D5B72}"/>
              </a:ext>
            </a:extLst>
          </p:cNvPr>
          <p:cNvSpPr txBox="1"/>
          <p:nvPr/>
        </p:nvSpPr>
        <p:spPr>
          <a:xfrm>
            <a:off x="483969" y="4346748"/>
            <a:ext cx="908093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>
                <a:solidFill>
                  <a:schemeClr val="tx1"/>
                </a:solidFill>
              </a:rPr>
              <a:t>Principali temi portati dagli adulti :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Difficoltà di relazione con studenti (7,34%) e figli (30,73</a:t>
            </a:r>
            <a:r>
              <a:rPr lang="it-IT" dirty="0" smtClean="0">
                <a:solidFill>
                  <a:schemeClr val="tx1"/>
                </a:solidFill>
              </a:rPr>
              <a:t>%)</a:t>
            </a:r>
          </a:p>
          <a:p>
            <a:r>
              <a:rPr lang="it-IT" dirty="0" smtClean="0"/>
              <a:t>    </a:t>
            </a:r>
            <a:r>
              <a:rPr lang="it-IT" sz="1600" i="1" dirty="0" smtClean="0"/>
              <a:t>(Sul totale docenti il 41% porta difficoltà di relazione con studenti e/o con la classe)</a:t>
            </a:r>
            <a:endParaRPr lang="it-IT" i="1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Segnalazioni di studenti con situazione critiche (28% delle richieste totali)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Richiesta di informazioni (17% delle richieste totali)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24380D52-232C-64C1-F324-8954463CE10D}"/>
              </a:ext>
            </a:extLst>
          </p:cNvPr>
          <p:cNvSpPr txBox="1"/>
          <p:nvPr/>
        </p:nvSpPr>
        <p:spPr>
          <a:xfrm>
            <a:off x="483969" y="2051766"/>
            <a:ext cx="281170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Dei 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543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adulti che hanno avuto contatti con lo sportello:</a:t>
            </a:r>
          </a:p>
          <a:p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232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hanno richiesto un intervento consulenziale per sé stessi.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01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E7AC445-BBBD-4EED-FFF1-938B0548E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A0966ABB-FAF2-3DC3-E319-EDC0712553F7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8043E781-3A63-BE08-A91B-DAAEC2F17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009F49C2-672C-D665-598A-1FFF47257C36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44557974-448C-0A6B-AE77-F52AD46244BC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DFB9271C-03E6-C39A-251E-9BA126CD5BA5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7C372A8A-945B-46D4-F44C-B2772CC941C6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66C17D5B-6EFB-95DB-E1A1-09467861636A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485B3EEB-0624-6C3C-61AA-7E420C88AF1A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A4B9E6A8-10CA-2078-C392-8F107E42DFAF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1DF59B09-AC73-2A1D-31A2-50469AFCABFC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 smtClean="0">
                <a:uFill>
                  <a:solidFill>
                    <a:srgbClr val="FFFFFF"/>
                  </a:solidFill>
                </a:uFill>
              </a:rPr>
              <a:t>conclusioni</a:t>
            </a:r>
            <a:endParaRPr lang="it-IT" sz="16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9758" y="1474713"/>
            <a:ext cx="9667777" cy="3898503"/>
          </a:xfrm>
          <a:prstGeom prst="rect">
            <a:avLst/>
          </a:prstGeom>
          <a:noFill/>
          <a:ln cap="rnd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it-IT" sz="1600" b="1" dirty="0" smtClean="0"/>
              <a:t>Elementi principali emersi:</a:t>
            </a:r>
          </a:p>
          <a:p>
            <a:pPr>
              <a:spcBef>
                <a:spcPts val="200"/>
              </a:spcBef>
            </a:pPr>
            <a:endParaRPr lang="it-IT" sz="500" b="1" dirty="0" smtClean="0"/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it-IT" sz="1600" dirty="0" smtClean="0"/>
              <a:t>sul versante delle problematiche riferibili a </a:t>
            </a:r>
            <a:r>
              <a:rPr lang="it-IT" sz="1600" b="1" dirty="0" smtClean="0"/>
              <a:t>disturbi emotivi siamo tornati alla situazione </a:t>
            </a:r>
            <a:r>
              <a:rPr lang="it-IT" sz="1600" b="1" dirty="0" err="1" smtClean="0"/>
              <a:t>pre</a:t>
            </a:r>
            <a:r>
              <a:rPr lang="it-IT" sz="1600" b="1" dirty="0" smtClean="0"/>
              <a:t>-pandemica</a:t>
            </a:r>
            <a:r>
              <a:rPr lang="it-IT" sz="1600" dirty="0" smtClean="0"/>
              <a:t>, ma con: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it-IT" sz="1600" dirty="0" smtClean="0"/>
              <a:t>un aumento dei </a:t>
            </a:r>
            <a:r>
              <a:rPr lang="it-IT" sz="1600" b="1" dirty="0" smtClean="0"/>
              <a:t>problemi scolastici </a:t>
            </a:r>
            <a:r>
              <a:rPr lang="it-IT" sz="1600" dirty="0" smtClean="0"/>
              <a:t>(specie 14-15enni)  e di </a:t>
            </a:r>
            <a:r>
              <a:rPr lang="it-IT" sz="1600" b="1" dirty="0" smtClean="0"/>
              <a:t>relazione  con i coetanei </a:t>
            </a:r>
            <a:r>
              <a:rPr lang="it-IT" sz="1600" dirty="0" smtClean="0"/>
              <a:t>(specie per 15-16enni)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it-IT" sz="1600" dirty="0" smtClean="0"/>
              <a:t>un </a:t>
            </a:r>
            <a:r>
              <a:rPr lang="it-IT" sz="1600" b="1" dirty="0"/>
              <a:t>a</a:t>
            </a:r>
            <a:r>
              <a:rPr lang="it-IT" sz="1600" b="1" dirty="0" smtClean="0"/>
              <a:t>umento </a:t>
            </a:r>
            <a:r>
              <a:rPr lang="it-IT" sz="1600" b="1" dirty="0"/>
              <a:t>della complessità </a:t>
            </a:r>
            <a:r>
              <a:rPr lang="it-IT" sz="1600" dirty="0" smtClean="0"/>
              <a:t>delle situazioni </a:t>
            </a:r>
            <a:r>
              <a:rPr lang="it-IT" sz="1600" dirty="0"/>
              <a:t>a fronte di una </a:t>
            </a:r>
            <a:r>
              <a:rPr lang="it-IT" sz="1600" b="1" dirty="0"/>
              <a:t>contrazione delle risorse </a:t>
            </a:r>
            <a:r>
              <a:rPr lang="it-IT" sz="1600" dirty="0"/>
              <a:t>disponibili</a:t>
            </a:r>
            <a:r>
              <a:rPr lang="it-IT" sz="1600" dirty="0" smtClean="0"/>
              <a:t>;</a:t>
            </a:r>
          </a:p>
          <a:p>
            <a:pPr marL="285750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it-IT" sz="1600" dirty="0" smtClean="0"/>
              <a:t> Alcune </a:t>
            </a:r>
            <a:r>
              <a:rPr lang="it-IT" sz="1600" b="1" dirty="0" smtClean="0"/>
              <a:t>criticità ricorrono </a:t>
            </a:r>
            <a:r>
              <a:rPr lang="it-IT" sz="1600" dirty="0" smtClean="0"/>
              <a:t>nel tempo: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it-IT" sz="1600" dirty="0" smtClean="0"/>
              <a:t>bisogni differenziati tra studenti di diverse origini e criticità nell’integrazione; 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it-IT" sz="1600" dirty="0" smtClean="0"/>
              <a:t>differenza di genere nell’accesso e nelle problematiche portate allo sportello;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it-IT" sz="1600" dirty="0"/>
              <a:t>p</a:t>
            </a:r>
            <a:r>
              <a:rPr lang="it-IT" sz="1600" dirty="0" smtClean="0"/>
              <a:t>roblematiche correlate alla tipologia di scuola (licei vs. professionali);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it-IT" sz="1600" dirty="0" smtClean="0"/>
              <a:t>studenti del biennio con problemi di integrazione e difficolta scolastiche;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it-IT" sz="1600" dirty="0" smtClean="0"/>
              <a:t>studenti più grandi con difficoltà legate al disagio interiore;</a:t>
            </a:r>
          </a:p>
          <a:p>
            <a:pPr marL="742950" lvl="1" indent="-285750">
              <a:spcBef>
                <a:spcPts val="200"/>
              </a:spcBef>
              <a:buFont typeface="Courier New" panose="02070309020205020404" pitchFamily="49" charset="0"/>
              <a:buChar char="o"/>
            </a:pPr>
            <a:r>
              <a:rPr lang="it-IT" sz="1600" dirty="0" smtClean="0"/>
              <a:t>difficoltà relazionali con studenti/figli della componente adulta.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23088" y="5589240"/>
            <a:ext cx="8496944" cy="646331"/>
          </a:xfrm>
          <a:prstGeom prst="rect">
            <a:avLst/>
          </a:prstGeom>
          <a:noFill/>
          <a:ln cap="rnd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Rete SPS e il sistema nel suo complesso possono mettere in agenda alcune di queste questioni, pensando a proposte di condivise?</a:t>
            </a:r>
          </a:p>
        </p:txBody>
      </p:sp>
    </p:spTree>
    <p:extLst>
      <p:ext uri="{BB962C8B-B14F-4D97-AF65-F5344CB8AC3E}">
        <p14:creationId xmlns:p14="http://schemas.microsoft.com/office/powerpoint/2010/main" val="1085204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AE7AC445-BBBD-4EED-FFF1-938B0548E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A0966ABB-FAF2-3DC3-E319-EDC0712553F7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8043E781-3A63-BE08-A91B-DAAEC2F17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009F49C2-672C-D665-598A-1FFF47257C36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44557974-448C-0A6B-AE77-F52AD46244BC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DFB9271C-03E6-C39A-251E-9BA126CD5BA5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7C372A8A-945B-46D4-F44C-B2772CC941C6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66C17D5B-6EFB-95DB-E1A1-09467861636A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485B3EEB-0624-6C3C-61AA-7E420C88AF1A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A4B9E6A8-10CA-2078-C392-8F107E42DFAF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1DF59B09-AC73-2A1D-31A2-50469AFCABFC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 smtClean="0">
                <a:uFill>
                  <a:solidFill>
                    <a:srgbClr val="FFFFFF"/>
                  </a:solidFill>
                </a:uFill>
              </a:rPr>
              <a:t>Sviluppi</a:t>
            </a:r>
            <a:endParaRPr lang="it-IT" sz="16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76985" y="1916832"/>
            <a:ext cx="8508463" cy="3323987"/>
          </a:xfrm>
          <a:prstGeom prst="rect">
            <a:avLst/>
          </a:prstGeom>
          <a:noFill/>
          <a:ln cap="rnd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dirty="0" smtClean="0"/>
              <a:t>Verrà mantenuta l’attività di </a:t>
            </a:r>
            <a:r>
              <a:rPr lang="it-IT" b="1" dirty="0" smtClean="0"/>
              <a:t>raccordo, supporto e supervisione </a:t>
            </a:r>
            <a:r>
              <a:rPr lang="it-IT" dirty="0" smtClean="0"/>
              <a:t>degli psicologi del progetto di ascolto della Rete SPS a cura di ATS;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dirty="0" smtClean="0"/>
              <a:t>Verrà mantenuto il </a:t>
            </a:r>
            <a:r>
              <a:rPr lang="it-IT" b="1" dirty="0" smtClean="0"/>
              <a:t>raccordo con i servizi consultoriali </a:t>
            </a:r>
            <a:r>
              <a:rPr lang="it-IT" dirty="0" smtClean="0"/>
              <a:t>per la gestione delle situazioni complesse e la condivisione delle modalità di orientamento e accompagnamento delle situazioni che necessitano di invio;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dirty="0" smtClean="0"/>
              <a:t>Verrà mantenuta l’attività di </a:t>
            </a:r>
            <a:r>
              <a:rPr lang="it-IT" b="1" dirty="0" smtClean="0"/>
              <a:t>monitoraggio dell’attività degli psicologi</a:t>
            </a:r>
            <a:r>
              <a:rPr lang="it-IT" dirty="0" smtClean="0"/>
              <a:t>, che, per il prossimo anno scolastico, sarà </a:t>
            </a:r>
            <a:r>
              <a:rPr lang="it-IT" b="1" dirty="0" smtClean="0"/>
              <a:t>proposta anche agli IC aderenti alla Rete SPS</a:t>
            </a:r>
            <a:r>
              <a:rPr lang="it-IT" dirty="0" smtClean="0"/>
              <a:t>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it-IT" dirty="0" smtClean="0"/>
              <a:t>Si valuteranno l’opportunità e le modalità per attivare un bando, per la costruzione di un nuovo albo di professionisti coinvolgibili dalle singole scuole.</a:t>
            </a:r>
          </a:p>
        </p:txBody>
      </p:sp>
    </p:spTree>
    <p:extLst>
      <p:ext uri="{BB962C8B-B14F-4D97-AF65-F5344CB8AC3E}">
        <p14:creationId xmlns:p14="http://schemas.microsoft.com/office/powerpoint/2010/main" val="34213369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84A6CC3-3F0B-E96C-53E7-DA639A3FC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6">
            <a:extLst>
              <a:ext uri="{FF2B5EF4-FFF2-40B4-BE49-F238E27FC236}">
                <a16:creationId xmlns="" xmlns:a16="http://schemas.microsoft.com/office/drawing/2014/main" id="{12EF08CE-5B8B-B8C6-F974-58013C4D3E4E}"/>
              </a:ext>
            </a:extLst>
          </p:cNvPr>
          <p:cNvSpPr/>
          <p:nvPr/>
        </p:nvSpPr>
        <p:spPr>
          <a:xfrm>
            <a:off x="4881563" y="6453188"/>
            <a:ext cx="4754562" cy="3571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2" name="Picture 1" descr="\\srvshare\uos prevenzione delle dipendenze\Loghi\Scuola promuove Salute\Banner_SPS_Tavola-disegno-Siti-web-Istituti-aderenti.png">
            <a:extLst>
              <a:ext uri="{FF2B5EF4-FFF2-40B4-BE49-F238E27FC236}">
                <a16:creationId xmlns="" xmlns:a16="http://schemas.microsoft.com/office/drawing/2014/main" id="{D3177BA7-2201-9E88-C3FB-02ADB4A09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t="16635" b="6767"/>
          <a:stretch/>
        </p:blipFill>
        <p:spPr bwMode="auto">
          <a:xfrm>
            <a:off x="2915107" y="2276872"/>
            <a:ext cx="7006446" cy="3991650"/>
          </a:xfrm>
          <a:prstGeom prst="rect">
            <a:avLst/>
          </a:prstGeom>
          <a:noFill/>
        </p:spPr>
      </p:pic>
      <p:sp>
        <p:nvSpPr>
          <p:cNvPr id="3" name="CustomShape 2">
            <a:extLst>
              <a:ext uri="{FF2B5EF4-FFF2-40B4-BE49-F238E27FC236}">
                <a16:creationId xmlns="" xmlns:a16="http://schemas.microsoft.com/office/drawing/2014/main" id="{FE98ED55-8978-EA75-DC6E-5DFAC124A61C}"/>
              </a:ext>
            </a:extLst>
          </p:cNvPr>
          <p:cNvSpPr/>
          <p:nvPr/>
        </p:nvSpPr>
        <p:spPr>
          <a:xfrm>
            <a:off x="-6432" y="1358554"/>
            <a:ext cx="7695736" cy="548843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GRAZIE PER L’ATTENZIONE</a:t>
            </a:r>
            <a:endParaRPr lang="it-IT" sz="28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7E7A1B00-4A09-3594-1C7C-D064FCE3E02B}"/>
              </a:ext>
            </a:extLst>
          </p:cNvPr>
          <p:cNvSpPr/>
          <p:nvPr/>
        </p:nvSpPr>
        <p:spPr>
          <a:xfrm>
            <a:off x="3472" y="6453188"/>
            <a:ext cx="9906000" cy="416228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www.scuolapromuovesalute.it</a:t>
            </a:r>
            <a:endParaRPr lang="it-IT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9" name="Immagine 11">
            <a:extLst>
              <a:ext uri="{FF2B5EF4-FFF2-40B4-BE49-F238E27FC236}">
                <a16:creationId xmlns="" xmlns:a16="http://schemas.microsoft.com/office/drawing/2014/main" id="{241252E0-8290-05C1-8929-BD8E99301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820" y="1237932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 descr="faces_logotypo01%20(1)">
            <a:extLst>
              <a:ext uri="{FF2B5EF4-FFF2-40B4-BE49-F238E27FC236}">
                <a16:creationId xmlns="" xmlns:a16="http://schemas.microsoft.com/office/drawing/2014/main" id="{55E536CC-BDF4-C5D9-EFF2-CCB84F3358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831" y="149319"/>
            <a:ext cx="1132205" cy="83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 descr="logo%20FIEB%20trasparente">
            <a:extLst>
              <a:ext uri="{FF2B5EF4-FFF2-40B4-BE49-F238E27FC236}">
                <a16:creationId xmlns="" xmlns:a16="http://schemas.microsoft.com/office/drawing/2014/main" id="{0F317E3F-CE0D-04CB-C3C3-A3139AB1EE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312" y="217227"/>
            <a:ext cx="1255395" cy="70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magine 14" descr="Immagine che contiene Carattere, Elementi grafici, schermata, grafica&#10;&#10;Descrizione generata automaticamente">
            <a:extLst>
              <a:ext uri="{FF2B5EF4-FFF2-40B4-BE49-F238E27FC236}">
                <a16:creationId xmlns="" xmlns:a16="http://schemas.microsoft.com/office/drawing/2014/main" id="{F5AF381C-FAC7-3D90-FB29-8C36DEF3A46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73" y="243275"/>
            <a:ext cx="1466215" cy="647700"/>
          </a:xfrm>
          <a:prstGeom prst="rect">
            <a:avLst/>
          </a:prstGeom>
        </p:spPr>
      </p:pic>
      <p:sp>
        <p:nvSpPr>
          <p:cNvPr id="16" name="CustomShape 2">
            <a:extLst>
              <a:ext uri="{FF2B5EF4-FFF2-40B4-BE49-F238E27FC236}">
                <a16:creationId xmlns="" xmlns:a16="http://schemas.microsoft.com/office/drawing/2014/main" id="{9BE2C944-908B-C3A7-B93A-853F97C48FEE}"/>
              </a:ext>
            </a:extLst>
          </p:cNvPr>
          <p:cNvSpPr/>
          <p:nvPr/>
        </p:nvSpPr>
        <p:spPr>
          <a:xfrm>
            <a:off x="9636124" y="1358554"/>
            <a:ext cx="284841" cy="548843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800" b="1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6982" y="5622191"/>
            <a:ext cx="254802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dirty="0" smtClean="0"/>
              <a:t>Contatti:</a:t>
            </a:r>
          </a:p>
          <a:p>
            <a:r>
              <a:rPr lang="it-IT" sz="1200" dirty="0" smtClean="0"/>
              <a:t>e-mail:   </a:t>
            </a:r>
            <a:r>
              <a:rPr lang="it-IT" sz="1200" dirty="0"/>
              <a:t>luca.biffi@ats-bg.it</a:t>
            </a:r>
          </a:p>
          <a:p>
            <a:r>
              <a:rPr lang="it-IT" sz="1200" dirty="0"/>
              <a:t>Tel</a:t>
            </a:r>
            <a:r>
              <a:rPr lang="it-IT" sz="1200" dirty="0" smtClean="0"/>
              <a:t>.: 035 2270 591 -   334/6796144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3019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D6A7E79-51DB-5CBA-3873-FE4D7863D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FE777FED-F792-7065-6EF2-0DEAF5154B16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3F362840-D998-7A53-6892-9C080B200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>
            <a:extLst>
              <a:ext uri="{FF2B5EF4-FFF2-40B4-BE49-F238E27FC236}">
                <a16:creationId xmlns="" xmlns:a16="http://schemas.microsoft.com/office/drawing/2014/main" id="{FACC3784-1D54-C993-512F-B87C80C6CA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33040"/>
              </p:ext>
            </p:extLst>
          </p:nvPr>
        </p:nvGraphicFramePr>
        <p:xfrm>
          <a:off x="200472" y="1988840"/>
          <a:ext cx="5590915" cy="3743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ttangolo arrotondato 9">
            <a:extLst>
              <a:ext uri="{FF2B5EF4-FFF2-40B4-BE49-F238E27FC236}">
                <a16:creationId xmlns="" xmlns:a16="http://schemas.microsoft.com/office/drawing/2014/main" id="{ACF7C0B1-7983-8F31-3D27-51626851C4B4}"/>
              </a:ext>
            </a:extLst>
          </p:cNvPr>
          <p:cNvSpPr/>
          <p:nvPr/>
        </p:nvSpPr>
        <p:spPr>
          <a:xfrm>
            <a:off x="6405019" y="1556792"/>
            <a:ext cx="2991956" cy="150308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4% della popolazione studentesca dei 27 istituti aderenti al progetto</a:t>
            </a:r>
          </a:p>
        </p:txBody>
      </p:sp>
      <p:sp>
        <p:nvSpPr>
          <p:cNvPr id="3" name="Rettangolo arrotondato 9">
            <a:extLst>
              <a:ext uri="{FF2B5EF4-FFF2-40B4-BE49-F238E27FC236}">
                <a16:creationId xmlns="" xmlns:a16="http://schemas.microsoft.com/office/drawing/2014/main" id="{A5C0E9C4-385F-8CA8-A93C-48790BCAD534}"/>
              </a:ext>
            </a:extLst>
          </p:cNvPr>
          <p:cNvSpPr/>
          <p:nvPr/>
        </p:nvSpPr>
        <p:spPr>
          <a:xfrm>
            <a:off x="6105128" y="3501008"/>
            <a:ext cx="3800872" cy="2808312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I</a:t>
            </a:r>
            <a:r>
              <a:rPr lang="it-IT" sz="1600" dirty="0" smtClean="0">
                <a:solidFill>
                  <a:schemeClr val="tx1"/>
                </a:solidFill>
              </a:rPr>
              <a:t>n calo il n° di studenti (-16%) e di colloqui totali (- 7,3%) </a:t>
            </a:r>
          </a:p>
          <a:p>
            <a:pPr algn="ctr"/>
            <a:endParaRPr lang="it-IT" sz="500" dirty="0" smtClean="0">
              <a:solidFill>
                <a:schemeClr val="tx1"/>
              </a:solidFill>
            </a:endParaRP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Stabile il numero di adulti 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(543 vs 554) </a:t>
            </a:r>
          </a:p>
          <a:p>
            <a:pPr algn="ctr"/>
            <a:endParaRPr lang="it-IT" sz="600" dirty="0" smtClean="0">
              <a:solidFill>
                <a:schemeClr val="tx1"/>
              </a:solidFill>
            </a:endParaRP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Riduzione </a:t>
            </a:r>
            <a:r>
              <a:rPr lang="it-IT" sz="1600" dirty="0">
                <a:solidFill>
                  <a:schemeClr val="tx1"/>
                </a:solidFill>
              </a:rPr>
              <a:t>del numero complessivo di ore a </a:t>
            </a:r>
            <a:r>
              <a:rPr lang="it-IT" sz="1600" dirty="0" smtClean="0">
                <a:solidFill>
                  <a:schemeClr val="tx1"/>
                </a:solidFill>
              </a:rPr>
              <a:t>disposizione (- 5,6%)</a:t>
            </a:r>
          </a:p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13 istituti hanno diminuito le ore, con punte di - 40%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8CA84A0B-68EC-A293-863C-AB016500DB6E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A758FEBE-BBA3-E7AE-D086-9A10D97E9360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9373F54C-A2C8-34B2-8B89-0C2639C3BC24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3C85FAB0-9370-288B-4594-F2E1F5C5A309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190683FA-4805-C1FF-8BFD-79F1932AB42C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F25370DA-1DD7-78FA-2472-B440085C80DC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51513926-14AA-EF41-C09D-94FE71C186A6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0A7014EB-7FA3-F192-13DC-E66ECB5C635F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Dati d’accesso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0851219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1DF96F4-3598-02F0-1C6C-81A49961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59FE4062-5F69-A6E2-D578-7A198744FCAF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775E341F-75A6-2A57-2594-0CCE732E1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BE6F756C-5751-C1C1-AD30-2F1B175AF5B7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23809A8D-F54B-CB12-7E02-309EE721F813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2D5C6FE6-FDD3-3368-E253-8CE181548590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63603223-25CE-7C1C-A316-5B798D125E01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D17261E1-F5F2-F8C5-2608-25C5A65DCA1E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AAC850FD-3C95-5364-DCD8-F21F047734DD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0EBE929C-0233-5310-A57E-272A6943665F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D97B018B-4B70-8BB8-9204-AA9EE2F4CB45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Dati d’accesso</a:t>
            </a:r>
            <a:endParaRPr lang="it-IT" sz="16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="" xmlns:a16="http://schemas.microsoft.com/office/drawing/2014/main" id="{519A7FE6-9B49-B332-ECE1-31674E3E3F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5955058"/>
              </p:ext>
            </p:extLst>
          </p:nvPr>
        </p:nvGraphicFramePr>
        <p:xfrm>
          <a:off x="344488" y="1706672"/>
          <a:ext cx="6120130" cy="4213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ttangolo arrotondato 9">
            <a:extLst>
              <a:ext uri="{FF2B5EF4-FFF2-40B4-BE49-F238E27FC236}">
                <a16:creationId xmlns="" xmlns:a16="http://schemas.microsoft.com/office/drawing/2014/main" id="{BF518C59-6A47-C06C-6095-A844CC56A99C}"/>
              </a:ext>
            </a:extLst>
          </p:cNvPr>
          <p:cNvSpPr/>
          <p:nvPr/>
        </p:nvSpPr>
        <p:spPr>
          <a:xfrm>
            <a:off x="6966619" y="3042999"/>
            <a:ext cx="2594893" cy="1540463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Riduzione</a:t>
            </a:r>
            <a:r>
              <a:rPr lang="it-IT" dirty="0">
                <a:solidFill>
                  <a:schemeClr val="tx1"/>
                </a:solidFill>
              </a:rPr>
              <a:t> nella differenza di accesso tra maschi e femmine</a:t>
            </a:r>
          </a:p>
        </p:txBody>
      </p:sp>
    </p:spTree>
    <p:extLst>
      <p:ext uri="{BB962C8B-B14F-4D97-AF65-F5344CB8AC3E}">
        <p14:creationId xmlns:p14="http://schemas.microsoft.com/office/powerpoint/2010/main" val="2637555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C98F53A-0722-000D-7835-BF41410A5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282E8B0E-EF91-B348-D164-784DF99E5C15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36E7A704-751A-226F-F08F-90AB77447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62EA6500-A66A-63BA-E3AE-A44C73094A7B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FBC12BD2-93F4-4487-5BC0-A8CB61CCEB61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CBB14F86-D343-8CE3-BBE4-065CC1230332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CFAD0B23-28CB-FAAC-91AE-BA649A3625E4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C3D8B208-2744-1FD6-EFA9-AA55F8A8D58B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B63E4137-072A-4CFF-90C6-68D32E2D41FC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03624942-BB03-251E-0FA6-29BC94213033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C8DC9832-1AE8-971A-AF8B-4E78415ECCB0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Dati d’accesso</a:t>
            </a:r>
            <a:endParaRPr lang="it-IT" sz="1600" dirty="0"/>
          </a:p>
        </p:txBody>
      </p:sp>
      <p:sp>
        <p:nvSpPr>
          <p:cNvPr id="2" name="Rettangolo arrotondato 9">
            <a:extLst>
              <a:ext uri="{FF2B5EF4-FFF2-40B4-BE49-F238E27FC236}">
                <a16:creationId xmlns="" xmlns:a16="http://schemas.microsoft.com/office/drawing/2014/main" id="{581FF8B5-3E56-35B1-4EF5-C03A1A755214}"/>
              </a:ext>
            </a:extLst>
          </p:cNvPr>
          <p:cNvSpPr/>
          <p:nvPr/>
        </p:nvSpPr>
        <p:spPr>
          <a:xfrm>
            <a:off x="6966619" y="3042999"/>
            <a:ext cx="2594893" cy="1540463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La fascia d’età di maggior accesso è quella compresa tra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i 15 e i 16 anni.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="" xmlns:a16="http://schemas.microsoft.com/office/drawing/2014/main" id="{A6C9C044-C591-EF29-067D-227B64EA8D6E}"/>
              </a:ext>
            </a:extLst>
          </p:cNvPr>
          <p:cNvSpPr txBox="1"/>
          <p:nvPr/>
        </p:nvSpPr>
        <p:spPr>
          <a:xfrm>
            <a:off x="6847569" y="2652546"/>
            <a:ext cx="2832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In continuità con i precedenti </a:t>
            </a:r>
            <a:r>
              <a:rPr lang="it-IT" sz="1400" i="1" dirty="0" err="1"/>
              <a:t>a.s.</a:t>
            </a:r>
            <a:endParaRPr lang="it-IT" sz="1400" i="1" dirty="0"/>
          </a:p>
        </p:txBody>
      </p:sp>
      <p:pic>
        <p:nvPicPr>
          <p:cNvPr id="5" name="Elemento grafico 4">
            <a:extLst>
              <a:ext uri="{FF2B5EF4-FFF2-40B4-BE49-F238E27FC236}">
                <a16:creationId xmlns="" xmlns:a16="http://schemas.microsoft.com/office/drawing/2014/main" id="{21E0521F-E989-D8D7-F4BA-32F03BDA93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494" y="1706672"/>
            <a:ext cx="6204070" cy="421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3737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635CE6F-3E72-31C0-9EE3-05E95ED09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3319B22F-64D0-5A0F-480C-A4E8E9E53179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86FAABC8-9CB8-8817-4FAA-1A25A6D65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4E0CCA2C-E948-1611-830D-3BDCF06A16A5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A218C253-D57D-53DD-8791-5D6CE8A319EC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8F45D9A8-F400-6132-002E-17DFEAB84EC9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B93C6673-F488-AEA0-BF52-BBD81EC84C34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D35E827D-477E-EB24-483D-F796D76C5981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6497776A-FCD0-54D3-A55D-61943F0961CF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EF625D9B-295C-9B6B-7AFF-1B1E5C061AA7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8D9F7039-287E-FCCC-4FB8-AB45D7986E77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Problematiche emerse</a:t>
            </a:r>
            <a:endParaRPr lang="it-IT" sz="1600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="" xmlns:a16="http://schemas.microsoft.com/office/drawing/2014/main" id="{C8B13565-52E8-9F56-D32B-49B22CF2DA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0548111"/>
              </p:ext>
            </p:extLst>
          </p:nvPr>
        </p:nvGraphicFramePr>
        <p:xfrm>
          <a:off x="250329" y="1858499"/>
          <a:ext cx="6768752" cy="4234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94733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C8711DB-B1E8-4BFE-8F7B-A1A9876C4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75C3AAC9-C88B-4F9D-2E6C-EC33CB266BD0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D216F756-561B-F02B-8A22-E3702A66C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F1189C3E-FA41-6C9E-4AE8-D88B3005875A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321E4D79-B725-6AE3-F44D-1F9C44B0CF8B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CDFBFE49-1F32-F87F-0CB9-DAC5007E75A1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24CBFE68-4D18-A902-C30A-03B1BC324755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6C91AA53-BFB0-253B-D855-CEEA711190AE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DD4088C6-8E4B-C982-BF5E-3A8534B6FC93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E31A38E3-6916-0B18-40C2-6826870D2918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2CC04795-E149-F4D8-1362-114FD9277BF4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Problematiche emerse</a:t>
            </a:r>
            <a:endParaRPr lang="it-IT" sz="1600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="" xmlns:a16="http://schemas.microsoft.com/office/drawing/2014/main" id="{D51D6432-AADB-EBA6-D437-3D49A8AD8DCD}"/>
              </a:ext>
            </a:extLst>
          </p:cNvPr>
          <p:cNvGraphicFramePr>
            <a:graphicFrameLocks/>
          </p:cNvGraphicFramePr>
          <p:nvPr/>
        </p:nvGraphicFramePr>
        <p:xfrm>
          <a:off x="250329" y="1858499"/>
          <a:ext cx="6768752" cy="4234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06ECCB7B-7757-2777-3215-058DC2C5093F}"/>
              </a:ext>
            </a:extLst>
          </p:cNvPr>
          <p:cNvSpPr/>
          <p:nvPr/>
        </p:nvSpPr>
        <p:spPr>
          <a:xfrm>
            <a:off x="7661598" y="3009585"/>
            <a:ext cx="1539874" cy="358205"/>
          </a:xfrm>
          <a:prstGeom prst="rect">
            <a:avLst/>
          </a:prstGeom>
          <a:solidFill>
            <a:srgbClr val="FFFFFF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-3,4%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="" xmlns:a16="http://schemas.microsoft.com/office/drawing/2014/main" id="{75DF6E56-416C-3A7D-AE87-75CD2A691172}"/>
              </a:ext>
            </a:extLst>
          </p:cNvPr>
          <p:cNvSpPr/>
          <p:nvPr/>
        </p:nvSpPr>
        <p:spPr>
          <a:xfrm>
            <a:off x="7661598" y="5387140"/>
            <a:ext cx="1539874" cy="358205"/>
          </a:xfrm>
          <a:prstGeom prst="rect">
            <a:avLst/>
          </a:prstGeom>
          <a:solidFill>
            <a:srgbClr val="FFFFFF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-2,4%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25B3D60F-5CAD-3626-E768-C0EFF6D47AC2}"/>
              </a:ext>
            </a:extLst>
          </p:cNvPr>
          <p:cNvSpPr/>
          <p:nvPr/>
        </p:nvSpPr>
        <p:spPr>
          <a:xfrm>
            <a:off x="7661598" y="4591968"/>
            <a:ext cx="1539874" cy="358205"/>
          </a:xfrm>
          <a:prstGeom prst="rect">
            <a:avLst/>
          </a:prstGeom>
          <a:solidFill>
            <a:srgbClr val="FFFFFF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+4%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068E6F71-312C-02CE-61B8-8C0ECFFDFCAC}"/>
              </a:ext>
            </a:extLst>
          </p:cNvPr>
          <p:cNvSpPr/>
          <p:nvPr/>
        </p:nvSpPr>
        <p:spPr>
          <a:xfrm>
            <a:off x="6465962" y="1684158"/>
            <a:ext cx="3384376" cy="358205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Confronto con </a:t>
            </a:r>
            <a:r>
              <a:rPr lang="it-IT" dirty="0" err="1">
                <a:solidFill>
                  <a:schemeClr val="tx1"/>
                </a:solidFill>
              </a:rPr>
              <a:t>a.s.</a:t>
            </a:r>
            <a:r>
              <a:rPr lang="it-IT" dirty="0">
                <a:solidFill>
                  <a:schemeClr val="tx1"/>
                </a:solidFill>
              </a:rPr>
              <a:t> precedente</a:t>
            </a:r>
          </a:p>
        </p:txBody>
      </p:sp>
      <p:sp>
        <p:nvSpPr>
          <p:cNvPr id="10" name="Freccia destra 9">
            <a:extLst>
              <a:ext uri="{FF2B5EF4-FFF2-40B4-BE49-F238E27FC236}">
                <a16:creationId xmlns="" xmlns:a16="http://schemas.microsoft.com/office/drawing/2014/main" id="{E0371B52-744A-14C7-128D-1789F262D6B6}"/>
              </a:ext>
            </a:extLst>
          </p:cNvPr>
          <p:cNvSpPr/>
          <p:nvPr/>
        </p:nvSpPr>
        <p:spPr>
          <a:xfrm>
            <a:off x="6897216" y="3047740"/>
            <a:ext cx="607936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Freccia destra 11">
            <a:extLst>
              <a:ext uri="{FF2B5EF4-FFF2-40B4-BE49-F238E27FC236}">
                <a16:creationId xmlns="" xmlns:a16="http://schemas.microsoft.com/office/drawing/2014/main" id="{95459922-07B2-9972-70C3-DED55903C814}"/>
              </a:ext>
            </a:extLst>
          </p:cNvPr>
          <p:cNvSpPr/>
          <p:nvPr/>
        </p:nvSpPr>
        <p:spPr>
          <a:xfrm>
            <a:off x="6249144" y="4630123"/>
            <a:ext cx="1256007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destra 16">
            <a:extLst>
              <a:ext uri="{FF2B5EF4-FFF2-40B4-BE49-F238E27FC236}">
                <a16:creationId xmlns="" xmlns:a16="http://schemas.microsoft.com/office/drawing/2014/main" id="{39DD75CF-34EF-6628-0C62-A34379E468A0}"/>
              </a:ext>
            </a:extLst>
          </p:cNvPr>
          <p:cNvSpPr/>
          <p:nvPr/>
        </p:nvSpPr>
        <p:spPr>
          <a:xfrm>
            <a:off x="6033121" y="5409152"/>
            <a:ext cx="1472030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D9EFCE22-F230-9C6C-369D-9C6790908157}"/>
              </a:ext>
            </a:extLst>
          </p:cNvPr>
          <p:cNvSpPr/>
          <p:nvPr/>
        </p:nvSpPr>
        <p:spPr>
          <a:xfrm>
            <a:off x="7663136" y="2209402"/>
            <a:ext cx="1539874" cy="358205"/>
          </a:xfrm>
          <a:prstGeom prst="rect">
            <a:avLst/>
          </a:prstGeom>
          <a:solidFill>
            <a:srgbClr val="FFFFFF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+0,5%</a:t>
            </a:r>
          </a:p>
        </p:txBody>
      </p:sp>
      <p:sp>
        <p:nvSpPr>
          <p:cNvPr id="20" name="Freccia destra 19">
            <a:extLst>
              <a:ext uri="{FF2B5EF4-FFF2-40B4-BE49-F238E27FC236}">
                <a16:creationId xmlns="" xmlns:a16="http://schemas.microsoft.com/office/drawing/2014/main" id="{2A397139-C756-414D-23A3-E1DF81C5EDA4}"/>
              </a:ext>
            </a:extLst>
          </p:cNvPr>
          <p:cNvSpPr/>
          <p:nvPr/>
        </p:nvSpPr>
        <p:spPr>
          <a:xfrm>
            <a:off x="7019082" y="2248753"/>
            <a:ext cx="486070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7D7CF4C9-9AA4-E5B7-77D8-E00B96614FD5}"/>
              </a:ext>
            </a:extLst>
          </p:cNvPr>
          <p:cNvSpPr/>
          <p:nvPr/>
        </p:nvSpPr>
        <p:spPr>
          <a:xfrm>
            <a:off x="7661598" y="3792981"/>
            <a:ext cx="1539874" cy="358205"/>
          </a:xfrm>
          <a:prstGeom prst="rect">
            <a:avLst/>
          </a:prstGeom>
          <a:solidFill>
            <a:srgbClr val="FFFFFF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-1,2%</a:t>
            </a:r>
          </a:p>
        </p:txBody>
      </p:sp>
      <p:sp>
        <p:nvSpPr>
          <p:cNvPr id="22" name="Freccia destra 21">
            <a:extLst>
              <a:ext uri="{FF2B5EF4-FFF2-40B4-BE49-F238E27FC236}">
                <a16:creationId xmlns="" xmlns:a16="http://schemas.microsoft.com/office/drawing/2014/main" id="{3DFA4808-8AC4-8D6E-8309-1D5CE86EA39F}"/>
              </a:ext>
            </a:extLst>
          </p:cNvPr>
          <p:cNvSpPr/>
          <p:nvPr/>
        </p:nvSpPr>
        <p:spPr>
          <a:xfrm>
            <a:off x="6249144" y="3831136"/>
            <a:ext cx="1256007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4" name="Immagine 23" descr="Immagine che contiene cerchio, schermata, Policromia&#10;&#10;Descrizione generata automaticamente">
            <a:extLst>
              <a:ext uri="{FF2B5EF4-FFF2-40B4-BE49-F238E27FC236}">
                <a16:creationId xmlns="" xmlns:a16="http://schemas.microsoft.com/office/drawing/2014/main" id="{DD98914E-B14D-C006-A0E0-6FCC3AC1AD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245" y="3050987"/>
            <a:ext cx="275399" cy="275399"/>
          </a:xfrm>
          <a:prstGeom prst="rect">
            <a:avLst/>
          </a:prstGeom>
        </p:spPr>
      </p:pic>
      <p:pic>
        <p:nvPicPr>
          <p:cNvPr id="28" name="Immagine 27" descr="Immagine che contiene cerchio, schermata, Policromia&#10;&#10;Descrizione generata automaticamente">
            <a:extLst>
              <a:ext uri="{FF2B5EF4-FFF2-40B4-BE49-F238E27FC236}">
                <a16:creationId xmlns="" xmlns:a16="http://schemas.microsoft.com/office/drawing/2014/main" id="{D06BE9A8-7895-FE45-F691-F3F00CB5E5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244" y="4636608"/>
            <a:ext cx="275399" cy="275399"/>
          </a:xfrm>
          <a:prstGeom prst="rect">
            <a:avLst/>
          </a:prstGeom>
        </p:spPr>
      </p:pic>
      <p:pic>
        <p:nvPicPr>
          <p:cNvPr id="29" name="Immagine 28" descr="Immagine che contiene cerchio, schermata, Policromia&#10;&#10;Descrizione generata automaticamente">
            <a:extLst>
              <a:ext uri="{FF2B5EF4-FFF2-40B4-BE49-F238E27FC236}">
                <a16:creationId xmlns="" xmlns:a16="http://schemas.microsoft.com/office/drawing/2014/main" id="{99D6DF03-B9BF-E413-1AA3-FBD5459D57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244" y="5433064"/>
            <a:ext cx="275399" cy="27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946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1DF96F4-3598-02F0-1C6C-81A49961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59FE4062-5F69-A6E2-D578-7A198744FCAF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775E341F-75A6-2A57-2594-0CCE732E1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BE6F756C-5751-C1C1-AD30-2F1B175AF5B7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23809A8D-F54B-CB12-7E02-309EE721F813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2D5C6FE6-FDD3-3368-E253-8CE181548590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63603223-25CE-7C1C-A316-5B798D125E01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D17261E1-F5F2-F8C5-2608-25C5A65DCA1E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AAC850FD-3C95-5364-DCD8-F21F047734DD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0EBE929C-0233-5310-A57E-272A6943665F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D97B018B-4B70-8BB8-9204-AA9EE2F4CB45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 smtClean="0">
                <a:uFill>
                  <a:solidFill>
                    <a:srgbClr val="FFFFFF"/>
                  </a:solidFill>
                </a:uFill>
              </a:rPr>
              <a:t>Problematiche per tipologia di scuola</a:t>
            </a:r>
            <a:endParaRPr lang="it-IT" sz="1600" dirty="0"/>
          </a:p>
        </p:txBody>
      </p:sp>
      <p:graphicFrame>
        <p:nvGraphicFramePr>
          <p:cNvPr id="17" name="Grafico 1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oel="http://schemas.microsoft.com/office/2019/extlst" xmlns:v="urn:schemas-microsoft-com:vml" xmlns:w10="urn:schemas-microsoft-com:office:word" xmlns:w="http://schemas.openxmlformats.org/wordprocessingml/2006/main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du="http://schemas.microsoft.com/office/word/2023/wordml/word16du" xmlns:w16sdtdh="http://schemas.microsoft.com/office/word/2020/wordml/sdtdatahash" xmlns:w16se="http://schemas.microsoft.com/office/word/2015/wordml/symex" xmlns:a16="http://schemas.microsoft.com/office/drawing/2014/main" xmlns:ve="http://schemas.openxmlformats.org/markup-compatibility/2006" xmlns:lc="http://schemas.openxmlformats.org/drawingml/2006/lockedCanvas" id="{00000000-0008-0000-0200-00000A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5355515"/>
              </p:ext>
            </p:extLst>
          </p:nvPr>
        </p:nvGraphicFramePr>
        <p:xfrm>
          <a:off x="704528" y="1218272"/>
          <a:ext cx="6624736" cy="523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13162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E9F753B-B8E6-11B6-8E4E-06F67C568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2A47CD9B-38C8-81AE-88E9-C54069E90DCD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C19E1AE6-4C0D-02C6-CB1F-783E1943E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79760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AC0799F1-D522-0991-9B22-BC349EE2D423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7F3C5913-0DA1-92CE-E55A-FA3878FAAA7A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88C0B935-7BB3-0A8F-88E5-6B91E10D8135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2BFD6E12-A764-1CCB-59A1-08797C5E4A56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7B808BEF-F89E-EBB1-CEDF-92A081FF9B99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7280268E-EA75-16FE-4026-F6CE0CAB7673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BB0EDBCA-BED1-4DD4-597B-63186982C421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C059CBB8-6C11-7E37-FCF2-A13B09E89B3F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Problematiche emerse</a:t>
            </a:r>
            <a:endParaRPr lang="it-IT" sz="1600" dirty="0"/>
          </a:p>
        </p:txBody>
      </p:sp>
      <p:sp>
        <p:nvSpPr>
          <p:cNvPr id="5" name="Rettangolo arrotondato 9">
            <a:extLst>
              <a:ext uri="{FF2B5EF4-FFF2-40B4-BE49-F238E27FC236}">
                <a16:creationId xmlns="" xmlns:a16="http://schemas.microsoft.com/office/drawing/2014/main" id="{0C4664C4-6D2C-73E5-E467-728BF4752BDA}"/>
              </a:ext>
            </a:extLst>
          </p:cNvPr>
          <p:cNvSpPr/>
          <p:nvPr/>
        </p:nvSpPr>
        <p:spPr>
          <a:xfrm>
            <a:off x="6258794" y="3667039"/>
            <a:ext cx="3525688" cy="1540463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Le problematiche riferibili a disturbi emotivi comuni sono tornate al livello </a:t>
            </a:r>
            <a:r>
              <a:rPr lang="it-IT" dirty="0" err="1">
                <a:solidFill>
                  <a:schemeClr val="tx1"/>
                </a:solidFill>
              </a:rPr>
              <a:t>pre</a:t>
            </a:r>
            <a:r>
              <a:rPr lang="it-IT" dirty="0">
                <a:solidFill>
                  <a:schemeClr val="tx1"/>
                </a:solidFill>
              </a:rPr>
              <a:t>-pandemico</a:t>
            </a:r>
          </a:p>
        </p:txBody>
      </p:sp>
      <p:sp>
        <p:nvSpPr>
          <p:cNvPr id="7" name="Freccia destra 6">
            <a:extLst>
              <a:ext uri="{FF2B5EF4-FFF2-40B4-BE49-F238E27FC236}">
                <a16:creationId xmlns="" xmlns:a16="http://schemas.microsoft.com/office/drawing/2014/main" id="{480272FA-DE52-D182-71B6-3192BE923DB9}"/>
              </a:ext>
            </a:extLst>
          </p:cNvPr>
          <p:cNvSpPr/>
          <p:nvPr/>
        </p:nvSpPr>
        <p:spPr>
          <a:xfrm>
            <a:off x="5463745" y="4287820"/>
            <a:ext cx="720000" cy="281894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23" name="Elemento grafico 22">
            <a:extLst>
              <a:ext uri="{FF2B5EF4-FFF2-40B4-BE49-F238E27FC236}">
                <a16:creationId xmlns="" xmlns:a16="http://schemas.microsoft.com/office/drawing/2014/main" id="{336431BD-C3C9-37A2-FD1D-131B84B2AF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487" y="2780928"/>
            <a:ext cx="5255209" cy="3256884"/>
          </a:xfrm>
          <a:prstGeom prst="rect">
            <a:avLst/>
          </a:prstGeom>
        </p:spPr>
      </p:pic>
      <p:sp>
        <p:nvSpPr>
          <p:cNvPr id="25" name="Rettangolo 24">
            <a:extLst>
              <a:ext uri="{FF2B5EF4-FFF2-40B4-BE49-F238E27FC236}">
                <a16:creationId xmlns="" xmlns:a16="http://schemas.microsoft.com/office/drawing/2014/main" id="{93851BE3-ECBE-BD92-3DE7-C515AEE53A1B}"/>
              </a:ext>
            </a:extLst>
          </p:cNvPr>
          <p:cNvSpPr/>
          <p:nvPr/>
        </p:nvSpPr>
        <p:spPr>
          <a:xfrm>
            <a:off x="4088904" y="3356992"/>
            <a:ext cx="451371" cy="1961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="" xmlns:a16="http://schemas.microsoft.com/office/drawing/2014/main" id="{3DA459A8-14E6-2883-62B5-EE59B9ADC543}"/>
              </a:ext>
            </a:extLst>
          </p:cNvPr>
          <p:cNvSpPr/>
          <p:nvPr/>
        </p:nvSpPr>
        <p:spPr>
          <a:xfrm>
            <a:off x="1208584" y="3320768"/>
            <a:ext cx="451371" cy="1961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8" name="CustomShape 3">
            <a:extLst>
              <a:ext uri="{FF2B5EF4-FFF2-40B4-BE49-F238E27FC236}">
                <a16:creationId xmlns="" xmlns:a16="http://schemas.microsoft.com/office/drawing/2014/main" id="{898C19B6-E83C-9F4B-DD88-1FE654C05924}"/>
              </a:ext>
            </a:extLst>
          </p:cNvPr>
          <p:cNvSpPr/>
          <p:nvPr/>
        </p:nvSpPr>
        <p:spPr>
          <a:xfrm>
            <a:off x="2464723" y="2069120"/>
            <a:ext cx="4976555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disagio interiore, disturbi d’ansia e disturbi dell’umore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="" xmlns:a16="http://schemas.microsoft.com/office/drawing/2014/main" id="{3DEF574E-65E4-228A-E340-C91EE52A42AD}"/>
              </a:ext>
            </a:extLst>
          </p:cNvPr>
          <p:cNvSpPr txBox="1"/>
          <p:nvPr/>
        </p:nvSpPr>
        <p:spPr>
          <a:xfrm>
            <a:off x="1261123" y="1636025"/>
            <a:ext cx="73837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Problematiche riferibili a disturbi emotivi comuni</a:t>
            </a:r>
            <a:endParaRPr lang="it-IT" sz="2400" spc="-1" dirty="0"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260033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C122848-D538-3E6A-0E28-13450D19A8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lemento grafico 8">
            <a:extLst>
              <a:ext uri="{FF2B5EF4-FFF2-40B4-BE49-F238E27FC236}">
                <a16:creationId xmlns="" xmlns:a16="http://schemas.microsoft.com/office/drawing/2014/main" id="{4294B24F-E5E9-1620-E8CC-250E2AD796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797" y="2664173"/>
            <a:ext cx="5254899" cy="3254400"/>
          </a:xfrm>
          <a:prstGeom prst="rect">
            <a:avLst/>
          </a:prstGeom>
        </p:spPr>
      </p:pic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1DB9CA7D-4D72-A928-6913-F105FF34875A}"/>
              </a:ext>
            </a:extLst>
          </p:cNvPr>
          <p:cNvSpPr/>
          <p:nvPr/>
        </p:nvSpPr>
        <p:spPr>
          <a:xfrm>
            <a:off x="0" y="836613"/>
            <a:ext cx="790533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8437" name="Immagine 11">
            <a:extLst>
              <a:ext uri="{FF2B5EF4-FFF2-40B4-BE49-F238E27FC236}">
                <a16:creationId xmlns="" xmlns:a16="http://schemas.microsoft.com/office/drawing/2014/main" id="{B1F609D8-40D6-0068-8914-EBA785732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38" y="384175"/>
            <a:ext cx="1539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CB02BBBD-69BE-CEF8-0BD0-9334A3F66307}"/>
              </a:ext>
            </a:extLst>
          </p:cNvPr>
          <p:cNvSpPr txBox="1"/>
          <p:nvPr/>
        </p:nvSpPr>
        <p:spPr>
          <a:xfrm>
            <a:off x="24543" y="415717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600" spc="-1" dirty="0" err="1"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600" dirty="0"/>
          </a:p>
        </p:txBody>
      </p:sp>
      <p:sp>
        <p:nvSpPr>
          <p:cNvPr id="6" name="CustomShape 2">
            <a:extLst>
              <a:ext uri="{FF2B5EF4-FFF2-40B4-BE49-F238E27FC236}">
                <a16:creationId xmlns="" xmlns:a16="http://schemas.microsoft.com/office/drawing/2014/main" id="{24B49986-35F9-311B-A1D1-C0E6A8308F55}"/>
              </a:ext>
            </a:extLst>
          </p:cNvPr>
          <p:cNvSpPr/>
          <p:nvPr/>
        </p:nvSpPr>
        <p:spPr>
          <a:xfrm>
            <a:off x="-4331" y="6497638"/>
            <a:ext cx="9910331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1" name="CustomShape 6">
            <a:extLst>
              <a:ext uri="{FF2B5EF4-FFF2-40B4-BE49-F238E27FC236}">
                <a16:creationId xmlns="" xmlns:a16="http://schemas.microsoft.com/office/drawing/2014/main" id="{F60CDC35-E2E3-72A9-B342-B8B51F60F0A1}"/>
              </a:ext>
            </a:extLst>
          </p:cNvPr>
          <p:cNvSpPr/>
          <p:nvPr/>
        </p:nvSpPr>
        <p:spPr>
          <a:xfrm>
            <a:off x="4953000" y="6525918"/>
            <a:ext cx="4608513" cy="1883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5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dott. Luca Biffi - DIPS - ATS Bergamo</a:t>
            </a:r>
            <a:endParaRPr lang="it-IT" sz="11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07858F59-5009-1F7D-9CDA-915F651B9A10}"/>
              </a:ext>
            </a:extLst>
          </p:cNvPr>
          <p:cNvSpPr/>
          <p:nvPr/>
        </p:nvSpPr>
        <p:spPr>
          <a:xfrm>
            <a:off x="9677821" y="836613"/>
            <a:ext cx="228179" cy="432363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="" xmlns:a16="http://schemas.microsoft.com/office/drawing/2014/main" id="{369C92F9-DBA8-7B9D-ABCB-2D68DD2BC1CE}"/>
              </a:ext>
            </a:extLst>
          </p:cNvPr>
          <p:cNvSpPr/>
          <p:nvPr/>
        </p:nvSpPr>
        <p:spPr>
          <a:xfrm>
            <a:off x="-4332" y="415717"/>
            <a:ext cx="7905329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4" name="CustomShape 2">
            <a:extLst>
              <a:ext uri="{FF2B5EF4-FFF2-40B4-BE49-F238E27FC236}">
                <a16:creationId xmlns="" xmlns:a16="http://schemas.microsoft.com/office/drawing/2014/main" id="{BC1C8E95-FFBF-76B1-FF7C-BF37C7401E94}"/>
              </a:ext>
            </a:extLst>
          </p:cNvPr>
          <p:cNvSpPr/>
          <p:nvPr/>
        </p:nvSpPr>
        <p:spPr>
          <a:xfrm>
            <a:off x="9677821" y="415717"/>
            <a:ext cx="228180" cy="360362"/>
          </a:xfrm>
          <a:prstGeom prst="rect">
            <a:avLst/>
          </a:prstGeom>
          <a:solidFill>
            <a:srgbClr val="287A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1600" b="1" spc="-1" dirty="0"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74135594-B5F6-DE51-7E8B-4F32B8EAB90E}"/>
              </a:ext>
            </a:extLst>
          </p:cNvPr>
          <p:cNvSpPr txBox="1"/>
          <p:nvPr/>
        </p:nvSpPr>
        <p:spPr>
          <a:xfrm>
            <a:off x="24543" y="431687"/>
            <a:ext cx="7051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Progetto di ascolto psicologico a scuola - Rete SPS – </a:t>
            </a:r>
            <a:r>
              <a:rPr lang="it-IT" sz="1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a.s.</a:t>
            </a:r>
            <a:r>
              <a:rPr lang="it-IT" sz="1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2023-’24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248EC3CA-D371-CA57-3C65-0095D6EA4404}"/>
              </a:ext>
            </a:extLst>
          </p:cNvPr>
          <p:cNvSpPr txBox="1"/>
          <p:nvPr/>
        </p:nvSpPr>
        <p:spPr>
          <a:xfrm>
            <a:off x="24543" y="883236"/>
            <a:ext cx="7051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" dirty="0">
                <a:uFill>
                  <a:solidFill>
                    <a:srgbClr val="FFFFFF"/>
                  </a:solidFill>
                </a:uFill>
              </a:rPr>
              <a:t>Problematiche emerse</a:t>
            </a:r>
            <a:endParaRPr lang="it-IT" sz="1600" dirty="0"/>
          </a:p>
        </p:txBody>
      </p:sp>
      <p:sp>
        <p:nvSpPr>
          <p:cNvPr id="2" name="CustomShape 3">
            <a:extLst>
              <a:ext uri="{FF2B5EF4-FFF2-40B4-BE49-F238E27FC236}">
                <a16:creationId xmlns="" xmlns:a16="http://schemas.microsoft.com/office/drawing/2014/main" id="{163078F5-BA1B-11FA-DABE-DEAD116DBC1F}"/>
              </a:ext>
            </a:extLst>
          </p:cNvPr>
          <p:cNvSpPr/>
          <p:nvPr/>
        </p:nvSpPr>
        <p:spPr>
          <a:xfrm>
            <a:off x="-4332" y="1917879"/>
            <a:ext cx="9910331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disturbi del comportamento alimentare, agiti autolesionistici, maltrattamento/abuso, abuso di sostanze</a:t>
            </a:r>
            <a:endParaRPr lang="it-IT" sz="1600" spc="-1" dirty="0"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46A5F0F1-E46D-51C4-6105-DCFFD6A099C9}"/>
              </a:ext>
            </a:extLst>
          </p:cNvPr>
          <p:cNvSpPr txBox="1"/>
          <p:nvPr/>
        </p:nvSpPr>
        <p:spPr>
          <a:xfrm>
            <a:off x="2238388" y="1484784"/>
            <a:ext cx="54221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spc="-1" dirty="0"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Problematiche di maggiore gravità</a:t>
            </a:r>
            <a:endParaRPr lang="it-IT" sz="2400" dirty="0"/>
          </a:p>
        </p:txBody>
      </p:sp>
      <p:graphicFrame>
        <p:nvGraphicFramePr>
          <p:cNvPr id="40" name="Tabella 39">
            <a:extLst>
              <a:ext uri="{FF2B5EF4-FFF2-40B4-BE49-F238E27FC236}">
                <a16:creationId xmlns="" xmlns:a16="http://schemas.microsoft.com/office/drawing/2014/main" id="{B735FCA5-E8AA-6232-495F-3605A8A15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807102"/>
              </p:ext>
            </p:extLst>
          </p:nvPr>
        </p:nvGraphicFramePr>
        <p:xfrm>
          <a:off x="6051217" y="4394152"/>
          <a:ext cx="3468524" cy="1699144"/>
        </p:xfrm>
        <a:graphic>
          <a:graphicData uri="http://schemas.openxmlformats.org/drawingml/2006/table">
            <a:tbl>
              <a:tblPr firstRow="1" firstCol="1" bandRow="1"/>
              <a:tblGrid>
                <a:gridCol w="2243785">
                  <a:extLst>
                    <a:ext uri="{9D8B030D-6E8A-4147-A177-3AD203B41FA5}">
                      <a16:colId xmlns="" xmlns:a16="http://schemas.microsoft.com/office/drawing/2014/main" val="2637239909"/>
                    </a:ext>
                  </a:extLst>
                </a:gridCol>
                <a:gridCol w="1224739">
                  <a:extLst>
                    <a:ext uri="{9D8B030D-6E8A-4147-A177-3AD203B41FA5}">
                      <a16:colId xmlns="" xmlns:a16="http://schemas.microsoft.com/office/drawing/2014/main" val="1071095610"/>
                    </a:ext>
                  </a:extLst>
                </a:gridCol>
              </a:tblGrid>
              <a:tr h="405621">
                <a:tc>
                  <a:txBody>
                    <a:bodyPr/>
                    <a:lstStyle/>
                    <a:p>
                      <a:pPr algn="ctr"/>
                      <a:r>
                        <a:rPr lang="it-IT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Problematiche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Invio ad altri servizi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D8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3003518"/>
                  </a:ext>
                </a:extLst>
              </a:tr>
              <a:tr h="405621">
                <a:tc>
                  <a:txBody>
                    <a:bodyPr/>
                    <a:lstStyle/>
                    <a:p>
                      <a:r>
                        <a:rPr lang="it-IT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Disturbi del comportamento alimentare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50,00% dei casi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41277065"/>
                  </a:ext>
                </a:extLst>
              </a:tr>
              <a:tr h="245831">
                <a:tc>
                  <a:txBody>
                    <a:bodyPr/>
                    <a:lstStyle/>
                    <a:p>
                      <a:r>
                        <a:rPr lang="it-IT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Agiti autolesivi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38% dei casi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4657572"/>
                  </a:ext>
                </a:extLst>
              </a:tr>
              <a:tr h="245831">
                <a:tc>
                  <a:txBody>
                    <a:bodyPr/>
                    <a:lstStyle/>
                    <a:p>
                      <a:r>
                        <a:rPr lang="it-IT" sz="13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Maltrattamento/Abuso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57% dei casi</a:t>
                      </a:r>
                      <a:endParaRPr lang="it-IT" sz="15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27165361"/>
                  </a:ext>
                </a:extLst>
              </a:tr>
              <a:tr h="245831">
                <a:tc>
                  <a:txBody>
                    <a:bodyPr/>
                    <a:lstStyle/>
                    <a:p>
                      <a:r>
                        <a:rPr lang="it-IT" sz="13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Abuso e dipendenza compreso dipendenze comportamentali</a:t>
                      </a: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 dei casi</a:t>
                      </a:r>
                    </a:p>
                  </a:txBody>
                  <a:tcPr marL="53776" marR="53776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2740864"/>
                  </a:ext>
                </a:extLst>
              </a:tr>
            </a:tbl>
          </a:graphicData>
        </a:graphic>
      </p:graphicFrame>
      <p:sp>
        <p:nvSpPr>
          <p:cNvPr id="3" name="Rettangolo arrotondato 9">
            <a:extLst>
              <a:ext uri="{FF2B5EF4-FFF2-40B4-BE49-F238E27FC236}">
                <a16:creationId xmlns="" xmlns:a16="http://schemas.microsoft.com/office/drawing/2014/main" id="{A8381655-397A-A14E-8EF3-326AAA22420E}"/>
              </a:ext>
            </a:extLst>
          </p:cNvPr>
          <p:cNvSpPr/>
          <p:nvPr/>
        </p:nvSpPr>
        <p:spPr>
          <a:xfrm>
            <a:off x="6225472" y="2487038"/>
            <a:ext cx="3120015" cy="1540463"/>
          </a:xfrm>
          <a:prstGeom prst="roundRect">
            <a:avLst/>
          </a:prstGeom>
          <a:solidFill>
            <a:schemeClr val="bg1"/>
          </a:solidFill>
          <a:ln w="952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L’esito della consultazione nella </a:t>
            </a:r>
            <a:r>
              <a:rPr lang="it-IT" dirty="0">
                <a:solidFill>
                  <a:schemeClr val="tx1"/>
                </a:solidFill>
              </a:rPr>
              <a:t>maggior parte dei casi </a:t>
            </a:r>
            <a:r>
              <a:rPr lang="it-IT" dirty="0" smtClean="0">
                <a:solidFill>
                  <a:schemeClr val="tx1"/>
                </a:solidFill>
              </a:rPr>
              <a:t>è l’accompagnamento </a:t>
            </a:r>
            <a:r>
              <a:rPr lang="it-IT" dirty="0">
                <a:solidFill>
                  <a:schemeClr val="tx1"/>
                </a:solidFill>
              </a:rPr>
              <a:t>verso i servizi</a:t>
            </a:r>
          </a:p>
        </p:txBody>
      </p:sp>
      <p:sp>
        <p:nvSpPr>
          <p:cNvPr id="7" name="Freccia destra 6">
            <a:extLst>
              <a:ext uri="{FF2B5EF4-FFF2-40B4-BE49-F238E27FC236}">
                <a16:creationId xmlns="" xmlns:a16="http://schemas.microsoft.com/office/drawing/2014/main" id="{A599DA98-9D69-E55B-ABE0-44D3F7D305FF}"/>
              </a:ext>
            </a:extLst>
          </p:cNvPr>
          <p:cNvSpPr/>
          <p:nvPr/>
        </p:nvSpPr>
        <p:spPr>
          <a:xfrm rot="5400000">
            <a:off x="7569579" y="3976693"/>
            <a:ext cx="431799" cy="330299"/>
          </a:xfrm>
          <a:prstGeom prst="rightArrow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64219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4416</TotalTime>
  <Words>1354</Words>
  <Application>Microsoft Office PowerPoint</Application>
  <PresentationFormat>A4 (21x29,7 cm)</PresentationFormat>
  <Paragraphs>191</Paragraphs>
  <Slides>16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ATS BG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ATS BG</dc:title>
  <dc:creator>ATS BG</dc:creator>
  <cp:lastModifiedBy>BIFFI LUCA</cp:lastModifiedBy>
  <cp:revision>45</cp:revision>
  <cp:lastPrinted>2019-09-02T09:11:59Z</cp:lastPrinted>
  <dcterms:created xsi:type="dcterms:W3CDTF">2019-04-04T02:34:24Z</dcterms:created>
  <dcterms:modified xsi:type="dcterms:W3CDTF">2024-10-29T13:10:50Z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(21x29,7 cm)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