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Nixie One" panose="020B0604020202020204" charset="0"/>
      <p:regular r:id="rId14"/>
    </p:embeddedFont>
    <p:embeddedFont>
      <p:font typeface="Varela Round" panose="00000500000000000000" pitchFamily="2" charset="-79"/>
      <p:regular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0f610ccc70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0f610ccc70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0f610ccc70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0f610ccc70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0f610ccc7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0f610ccc7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0f610ccc7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0f610ccc7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0f610ccc7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0f610ccc7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0f610ccc70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0f610ccc70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name="adj" fmla="val 31897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6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8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9" name="Google Shape;119;p8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20" name="Google Shape;120;p8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w="9525" cap="flat" cmpd="sng">
            <a:solidFill>
              <a:srgbClr val="00D1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name="adj" fmla="val 43200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name="adj" fmla="val 9905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2109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9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1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2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"/>
          <p:cNvSpPr txBox="1">
            <a:spLocks noGrp="1"/>
          </p:cNvSpPr>
          <p:nvPr>
            <p:ph type="ctrTitle"/>
          </p:nvPr>
        </p:nvSpPr>
        <p:spPr>
          <a:xfrm>
            <a:off x="2230025" y="318250"/>
            <a:ext cx="5437500" cy="43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RETE DELLE SCUOLE CHE PROMUOVONO SALUTE</a:t>
            </a:r>
            <a:endParaRPr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Lombardia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"/>
          <p:cNvSpPr txBox="1">
            <a:spLocks noGrp="1"/>
          </p:cNvSpPr>
          <p:nvPr>
            <p:ph type="body" idx="1"/>
          </p:nvPr>
        </p:nvSpPr>
        <p:spPr>
          <a:xfrm>
            <a:off x="847725" y="992025"/>
            <a:ext cx="6990600" cy="3759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b="1" i="1"/>
              <a:t>Allegato Tecnico all’Accordo di Rete Scuola che Promuove</a:t>
            </a:r>
            <a:endParaRPr sz="2100" b="1" i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b="1" i="1"/>
              <a:t>Salute - Lombardia</a:t>
            </a:r>
            <a:endParaRPr sz="2100" b="1" i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b="1" i="1"/>
              <a:t>Maggio 2024</a:t>
            </a:r>
            <a:endParaRPr sz="2100" b="1" i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b="1" i="1"/>
              <a:t>Rete delle Scuole che Promuovono Salute – Lombardia</a:t>
            </a:r>
            <a:endParaRPr sz="2100" b="1" i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00" b="1" i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b="1" i="1"/>
              <a:t>Documento a cura di</a:t>
            </a:r>
            <a:endParaRPr sz="2100" b="1" i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b="1" i="1"/>
              <a:t>Cabina di Regia regionale e delle Cabine di Regia Provinciali SPS Lombardia</a:t>
            </a:r>
            <a:endParaRPr sz="2100" b="1" i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4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"/>
          <p:cNvSpPr txBox="1">
            <a:spLocks noGrp="1"/>
          </p:cNvSpPr>
          <p:nvPr>
            <p:ph type="body" idx="1"/>
          </p:nvPr>
        </p:nvSpPr>
        <p:spPr>
          <a:xfrm>
            <a:off x="708025" y="737350"/>
            <a:ext cx="6462000" cy="4127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5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5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208" name="Google Shape;208;p15"/>
          <p:cNvPicPr preferRelativeResize="0"/>
          <p:nvPr/>
        </p:nvPicPr>
        <p:blipFill rotWithShape="1">
          <a:blip r:embed="rId3">
            <a:alphaModFix/>
          </a:blip>
          <a:srcRect l="13301" t="54584" r="41144" b="22441"/>
          <a:stretch/>
        </p:blipFill>
        <p:spPr>
          <a:xfrm>
            <a:off x="921500" y="1766000"/>
            <a:ext cx="7301000" cy="20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"/>
          <p:cNvSpPr txBox="1">
            <a:spLocks noGrp="1"/>
          </p:cNvSpPr>
          <p:nvPr>
            <p:ph type="body" idx="1"/>
          </p:nvPr>
        </p:nvSpPr>
        <p:spPr>
          <a:xfrm>
            <a:off x="708025" y="737350"/>
            <a:ext cx="6462000" cy="4127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     La salute e l’educazione  sono interconnesse</a:t>
            </a:r>
            <a:endParaRPr/>
          </a:p>
        </p:txBody>
      </p:sp>
      <p:sp>
        <p:nvSpPr>
          <p:cNvPr id="214" name="Google Shape;214;p16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215" name="Google Shape;215;p16"/>
          <p:cNvPicPr preferRelativeResize="0"/>
          <p:nvPr/>
        </p:nvPicPr>
        <p:blipFill rotWithShape="1">
          <a:blip r:embed="rId3">
            <a:alphaModFix/>
          </a:blip>
          <a:srcRect l="26353" t="46433" r="27257" b="33062"/>
          <a:stretch/>
        </p:blipFill>
        <p:spPr>
          <a:xfrm>
            <a:off x="998975" y="1715250"/>
            <a:ext cx="6462000" cy="25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"/>
          <p:cNvSpPr txBox="1">
            <a:spLocks noGrp="1"/>
          </p:cNvSpPr>
          <p:nvPr>
            <p:ph type="body" idx="1"/>
          </p:nvPr>
        </p:nvSpPr>
        <p:spPr>
          <a:xfrm>
            <a:off x="708025" y="737350"/>
            <a:ext cx="7620000" cy="4127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Organizzazione della Rete SPS Lombardia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Le Scuole che Promuovono Salute in Lombardia hanno un’organizzazione di rete di scopo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 livello provinciale con una governance a livello regionale. All’interno del contesto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lombardo sono previsti i seguenti organi:</a:t>
            </a:r>
            <a:endParaRPr sz="18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• Coordinamento della rete di scopo provinciale</a:t>
            </a:r>
            <a:endParaRPr sz="18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• Scuola Capofila di rete di scopo provinciale e sub-provinciale</a:t>
            </a:r>
            <a:endParaRPr sz="18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• Cabina di Regia Regionale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Viene inoltre identificata una Scuola Polo Regionale.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Nel documento sono specificate le funzioni di ognuno e le modalità organizzative.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7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8"/>
          <p:cNvSpPr txBox="1">
            <a:spLocks noGrp="1"/>
          </p:cNvSpPr>
          <p:nvPr>
            <p:ph type="body" idx="1"/>
          </p:nvPr>
        </p:nvSpPr>
        <p:spPr>
          <a:xfrm>
            <a:off x="708025" y="737350"/>
            <a:ext cx="7620000" cy="4127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Caratteristiche, impegni e pratiche di una Scuola che Promuove Salute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/>
              <a:t>Una Scuola che Promuove Salute assume 5 caratteristiche peculiari che si concretizzano in linee d’azione e specifiche pratiche. Una scuola che aderisce alla Rete SPS delle diverse province della Lombardia si impegna a rispettare queste caratteristiche e ad attivare strategie ed azioni a diversi livelli in un processo continuo di miglioramento. 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/>
              <a:t>Per poter definire degli obiettivi di qualità della Rete sono stati identificati degli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/>
              <a:t>adempimenti che le scuole aderenti si impegnano a rispettare entro i primi 2 anni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/>
              <a:t>dall’adesione e nella programmazione triennale successiva. 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/>
              <a:t>Le caratteristiche e gli impegni sono specificati nella seguente tabella.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8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9"/>
          <p:cNvSpPr txBox="1">
            <a:spLocks noGrp="1"/>
          </p:cNvSpPr>
          <p:nvPr>
            <p:ph type="body" idx="1"/>
          </p:nvPr>
        </p:nvSpPr>
        <p:spPr>
          <a:xfrm>
            <a:off x="708025" y="737350"/>
            <a:ext cx="6462000" cy="4127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5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9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34" name="Google Shape;234;p19"/>
          <p:cNvPicPr preferRelativeResize="0"/>
          <p:nvPr/>
        </p:nvPicPr>
        <p:blipFill rotWithShape="1">
          <a:blip r:embed="rId3">
            <a:alphaModFix/>
          </a:blip>
          <a:srcRect l="12181" t="23663" r="38973" b="22135"/>
          <a:stretch/>
        </p:blipFill>
        <p:spPr>
          <a:xfrm>
            <a:off x="1016425" y="535263"/>
            <a:ext cx="6528551" cy="407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"/>
          <p:cNvSpPr txBox="1">
            <a:spLocks noGrp="1"/>
          </p:cNvSpPr>
          <p:nvPr>
            <p:ph type="title"/>
          </p:nvPr>
        </p:nvSpPr>
        <p:spPr>
          <a:xfrm>
            <a:off x="3003075" y="116050"/>
            <a:ext cx="5141100" cy="175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Rete delle Scuole che promuovono salute della provincia di Bergamo: </a:t>
            </a: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Sottoscrizione di un Accordo di Rete</a:t>
            </a:r>
            <a:endParaRPr sz="2100" b="1">
              <a:solidFill>
                <a:schemeClr val="dk1"/>
              </a:solidFill>
            </a:endParaRPr>
          </a:p>
        </p:txBody>
      </p:sp>
      <p:sp>
        <p:nvSpPr>
          <p:cNvPr id="240" name="Google Shape;240;p20"/>
          <p:cNvSpPr txBox="1">
            <a:spLocks noGrp="1"/>
          </p:cNvSpPr>
          <p:nvPr>
            <p:ph type="body" idx="1"/>
          </p:nvPr>
        </p:nvSpPr>
        <p:spPr>
          <a:xfrm>
            <a:off x="2935875" y="2109950"/>
            <a:ext cx="5275500" cy="29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dirty="0"/>
              <a:t>51 scuole</a:t>
            </a:r>
            <a:endParaRPr sz="2000" dirty="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dirty="0"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➢"/>
            </a:pPr>
            <a:r>
              <a:rPr lang="en" sz="2000" dirty="0"/>
              <a:t>hanno già acquisito le delibere degli OO.CC.: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Char char="➢"/>
            </a:pPr>
            <a:r>
              <a:rPr lang="en" sz="2000" dirty="0">
                <a:solidFill>
                  <a:srgbClr val="0000FF"/>
                </a:solidFill>
              </a:rPr>
              <a:t>23 Istituti Comprensivi (su 93)</a:t>
            </a:r>
            <a:endParaRPr sz="2000" dirty="0">
              <a:solidFill>
                <a:srgbClr val="0000FF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Char char="➢"/>
            </a:pPr>
            <a:r>
              <a:rPr lang="en" sz="2000" dirty="0">
                <a:solidFill>
                  <a:srgbClr val="0000FF"/>
                </a:solidFill>
              </a:rPr>
              <a:t>23 Scuole secondarie di II grado (su 40)</a:t>
            </a:r>
            <a:endParaRPr sz="2000" dirty="0">
              <a:solidFill>
                <a:srgbClr val="0000FF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Char char="➢"/>
            </a:pPr>
            <a:r>
              <a:rPr lang="en" sz="2000" dirty="0">
                <a:solidFill>
                  <a:srgbClr val="0000FF"/>
                </a:solidFill>
              </a:rPr>
              <a:t>4 scuole paritarie</a:t>
            </a:r>
            <a:endParaRPr sz="2000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1" name="Google Shape;241;p20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Come entrare nella rete?</a:t>
            </a:r>
            <a:endParaRPr sz="3000"/>
          </a:p>
        </p:txBody>
      </p:sp>
      <p:sp>
        <p:nvSpPr>
          <p:cNvPr id="247" name="Google Shape;247;p21"/>
          <p:cNvSpPr txBox="1"/>
          <p:nvPr/>
        </p:nvSpPr>
        <p:spPr>
          <a:xfrm>
            <a:off x="2953325" y="1927425"/>
            <a:ext cx="4638300" cy="22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600"/>
              </a:spcBef>
              <a:spcAft>
                <a:spcPts val="0"/>
              </a:spcAft>
              <a:buClr>
                <a:srgbClr val="8E7CC3"/>
              </a:buClr>
              <a:buSzPts val="1700"/>
              <a:buFont typeface="Varela Round"/>
              <a:buChar char="●"/>
            </a:pPr>
            <a:r>
              <a:rPr lang="en" sz="1700" b="1">
                <a:solidFill>
                  <a:srgbClr val="8E7CC3"/>
                </a:solidFill>
                <a:latin typeface="Varela Round"/>
                <a:ea typeface="Varela Round"/>
                <a:cs typeface="Varela Round"/>
                <a:sym typeface="Varela Round"/>
              </a:rPr>
              <a:t>Acquisire le delibere degli OO.CC.</a:t>
            </a:r>
            <a:endParaRPr sz="1700" b="1">
              <a:solidFill>
                <a:srgbClr val="8E7CC3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700"/>
              <a:buFont typeface="Varela Round"/>
              <a:buChar char="●"/>
            </a:pPr>
            <a:r>
              <a:rPr lang="en" sz="1700" b="1">
                <a:solidFill>
                  <a:srgbClr val="8E7CC3"/>
                </a:solidFill>
                <a:latin typeface="Varela Round"/>
                <a:ea typeface="Varela Round"/>
                <a:cs typeface="Varela Round"/>
                <a:sym typeface="Varela Round"/>
              </a:rPr>
              <a:t>Inviare le delibere alla scuola capofila provinciale</a:t>
            </a:r>
            <a:endParaRPr sz="1700" b="1">
              <a:solidFill>
                <a:srgbClr val="8E7CC3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700"/>
              <a:buFont typeface="Varela Round"/>
              <a:buChar char="●"/>
            </a:pPr>
            <a:r>
              <a:rPr lang="en" sz="1700" b="1">
                <a:solidFill>
                  <a:srgbClr val="8E7CC3"/>
                </a:solidFill>
                <a:latin typeface="Varela Round"/>
                <a:ea typeface="Varela Round"/>
                <a:cs typeface="Varela Round"/>
                <a:sym typeface="Varela Round"/>
              </a:rPr>
              <a:t>Prefiggersi e conseguire alcuni obiettivi in linea con i principi contenuti nell’allegato tecnico e con le azioni intraprese dalla rete provinciale.</a:t>
            </a:r>
            <a:endParaRPr sz="1700" b="1">
              <a:solidFill>
                <a:srgbClr val="8E7CC3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48" name="Google Shape;248;p21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2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AZIONI IMMEDIATE E NON…A LIVELLO DI SINGOLA SCUOLA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54" name="Google Shape;254;p22"/>
          <p:cNvSpPr txBox="1">
            <a:spLocks noGrp="1"/>
          </p:cNvSpPr>
          <p:nvPr>
            <p:ph type="body" idx="1"/>
          </p:nvPr>
        </p:nvSpPr>
        <p:spPr>
          <a:xfrm>
            <a:off x="2859675" y="1550150"/>
            <a:ext cx="1700400" cy="3375600"/>
          </a:xfrm>
          <a:prstGeom prst="rect">
            <a:avLst/>
          </a:prstGeom>
          <a:ln w="9525" cap="flat" cmpd="sng">
            <a:solidFill>
              <a:srgbClr val="E800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SUBITO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PUBBLICARE IN UNA SEZIONE DEL SITO L’ACCORDO DI RETE;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SE NON FATTO, ACQUISIRE LE DELIBERE DEGLI OO.CC.</a:t>
            </a:r>
            <a:endParaRPr/>
          </a:p>
        </p:txBody>
      </p:sp>
      <p:sp>
        <p:nvSpPr>
          <p:cNvPr id="255" name="Google Shape;255;p22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  <a:ln w="9525" cap="flat" cmpd="sng">
            <a:solidFill>
              <a:srgbClr val="00D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A BREVE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COLLOCARE SULLA HOME DEL SITO IL LOGO TRASMESSO DALLA SCUOLA CAPOFILA PROVINCIALE.</a:t>
            </a:r>
            <a:endParaRPr/>
          </a:p>
        </p:txBody>
      </p:sp>
      <p:sp>
        <p:nvSpPr>
          <p:cNvPr id="256" name="Google Shape;256;p22"/>
          <p:cNvSpPr txBox="1">
            <a:spLocks noGrp="1"/>
          </p:cNvSpPr>
          <p:nvPr>
            <p:ph type="body" idx="3"/>
          </p:nvPr>
        </p:nvSpPr>
        <p:spPr>
          <a:xfrm>
            <a:off x="6510875" y="1550150"/>
            <a:ext cx="1817400" cy="3375600"/>
          </a:xfrm>
          <a:prstGeom prst="rect">
            <a:avLst/>
          </a:prstGeom>
          <a:ln w="9525" cap="flat" cmpd="sng">
            <a:solidFill>
              <a:srgbClr val="BBCD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NEL CORSO DELL’A.S.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INTRAPRENDERE AZIONI DI PROMOZIONE DELLA SALUTE 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2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AZIONI IMMEDIATE E NON…A LIVELLO DI RETE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63" name="Google Shape;263;p23"/>
          <p:cNvSpPr txBox="1">
            <a:spLocks noGrp="1"/>
          </p:cNvSpPr>
          <p:nvPr>
            <p:ph type="body" idx="1"/>
          </p:nvPr>
        </p:nvSpPr>
        <p:spPr>
          <a:xfrm>
            <a:off x="2859675" y="1550150"/>
            <a:ext cx="1700400" cy="3375600"/>
          </a:xfrm>
          <a:prstGeom prst="rect">
            <a:avLst/>
          </a:prstGeom>
          <a:ln w="9525" cap="flat" cmpd="sng">
            <a:solidFill>
              <a:srgbClr val="E800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SUBITO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RACCOGLIERE LE ADESIONI.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ISTITUIRE LA CABINA DI REGIA</a:t>
            </a:r>
            <a:endParaRPr/>
          </a:p>
        </p:txBody>
      </p:sp>
      <p:sp>
        <p:nvSpPr>
          <p:cNvPr id="264" name="Google Shape;264;p23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  <a:ln w="9525" cap="flat" cmpd="sng">
            <a:solidFill>
              <a:srgbClr val="00D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A BREVE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INCONTRO DI ORIENTAMENTO PROMOSSO DALLA SCUOLA CAPOFILA REGIONALE.</a:t>
            </a:r>
            <a:endParaRPr/>
          </a:p>
        </p:txBody>
      </p:sp>
      <p:sp>
        <p:nvSpPr>
          <p:cNvPr id="265" name="Google Shape;265;p23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  <a:ln w="9525" cap="flat" cmpd="sng">
            <a:solidFill>
              <a:srgbClr val="BBCD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NEL CORSO DELL’A.S.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MONITORARE LE AZIONI INTRAPRESE E PROMUOVERE UN PAIO DI INCONTRI DI CONFRONTO DELLA CABINA DI REGIA PER DARE SPAZIO A NUOVI PROGETTI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3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212A2E"/>
      </a:dk1>
      <a:lt1>
        <a:srgbClr val="FFFFFF"/>
      </a:lt1>
      <a:dk2>
        <a:srgbClr val="617A86"/>
      </a:dk2>
      <a:lt2>
        <a:srgbClr val="A1BECC"/>
      </a:lt2>
      <a:accent1>
        <a:srgbClr val="00D1C6"/>
      </a:accent1>
      <a:accent2>
        <a:srgbClr val="00ACC3"/>
      </a:accent2>
      <a:accent3>
        <a:srgbClr val="BBCD00"/>
      </a:accent3>
      <a:accent4>
        <a:srgbClr val="65BB48"/>
      </a:accent4>
      <a:accent5>
        <a:srgbClr val="F8BB00"/>
      </a:accent5>
      <a:accent6>
        <a:srgbClr val="EF6222"/>
      </a:accent6>
      <a:hlink>
        <a:srgbClr val="617A8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461</Words>
  <Application>Microsoft Office PowerPoint</Application>
  <PresentationFormat>Presentazione su schermo (16:9)</PresentationFormat>
  <Paragraphs>71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Nixie One</vt:lpstr>
      <vt:lpstr>Varela Round</vt:lpstr>
      <vt:lpstr>Puck template</vt:lpstr>
      <vt:lpstr>RETE DELLE SCUOLE CHE PROMUOVONO SALUTE Lombardia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Rete delle Scuole che promuovono salute della provincia di Bergamo:  Sottoscrizione di un Accordo di Rete</vt:lpstr>
      <vt:lpstr>Come entrare nella rete?</vt:lpstr>
      <vt:lpstr>AZIONI IMMEDIATE E NON…A LIVELLO DI SINGOLA SCUOLA</vt:lpstr>
      <vt:lpstr>AZIONI IMMEDIATE E NON…A LIVELLO DI RETE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Segreteria Calcinate</cp:lastModifiedBy>
  <cp:revision>2</cp:revision>
  <dcterms:modified xsi:type="dcterms:W3CDTF">2024-11-04T07:08:31Z</dcterms:modified>
</cp:coreProperties>
</file>