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04" r:id="rId2"/>
    <p:sldId id="396" r:id="rId3"/>
    <p:sldId id="399" r:id="rId4"/>
    <p:sldId id="400" r:id="rId5"/>
    <p:sldId id="401" r:id="rId6"/>
    <p:sldId id="402" r:id="rId7"/>
    <p:sldId id="403" r:id="rId8"/>
    <p:sldId id="405" r:id="rId9"/>
    <p:sldId id="406" r:id="rId10"/>
    <p:sldId id="407" r:id="rId11"/>
    <p:sldId id="387" r:id="rId12"/>
    <p:sldId id="384" r:id="rId13"/>
    <p:sldId id="385" r:id="rId14"/>
    <p:sldId id="392" r:id="rId15"/>
    <p:sldId id="393" r:id="rId16"/>
    <p:sldId id="395" r:id="rId17"/>
    <p:sldId id="394" r:id="rId18"/>
    <p:sldId id="332" r:id="rId19"/>
  </p:sldIdLst>
  <p:sldSz cx="9906000" cy="6858000" type="A4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297" autoAdjust="0"/>
  </p:normalViewPr>
  <p:slideViewPr>
    <p:cSldViewPr>
      <p:cViewPr varScale="1">
        <p:scale>
          <a:sx n="84" d="100"/>
          <a:sy n="84" d="100"/>
        </p:scale>
        <p:origin x="-1066" y="-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="" xmlns:a16="http://schemas.microsoft.com/office/drawing/2014/main" id="{E75A8140-1B09-2D50-6541-880EEBDEB8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86836" tIns="43418" rIns="86836" bIns="4341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9BD6E161-D375-9708-C53C-1C2365F72B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86836" tIns="43418" rIns="86836" bIns="4341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fld id="{73040BFE-9266-4A43-99A1-AEA21340315F}" type="datetimeFigureOut">
              <a:rPr lang="it-IT"/>
              <a:pPr>
                <a:defRPr/>
              </a:pPr>
              <a:t>29/10/2024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C16E3C41-CC77-C0A5-BA57-68569700A4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86836" tIns="43418" rIns="86836" bIns="4341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33328E20-4774-C55D-3863-36236CCEDA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wrap="square" lIns="86836" tIns="43418" rIns="86836" bIns="434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059A2E8-53D5-4ACB-B5CD-3ACF36F3C2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="" xmlns:a16="http://schemas.microsoft.com/office/drawing/2014/main" id="{8D33F171-1345-8DA4-B103-DF775BBB17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86836" tIns="43418" rIns="86836" bIns="4341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6900F236-91B7-3818-B04B-FD925625D52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86836" tIns="43418" rIns="86836" bIns="4341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fld id="{83C8907C-72AF-4653-A73B-64C611D95974}" type="datetimeFigureOut">
              <a:rPr lang="it-IT"/>
              <a:pPr>
                <a:defRPr/>
              </a:pPr>
              <a:t>29/10/2024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="" xmlns:a16="http://schemas.microsoft.com/office/drawing/2014/main" id="{F35A58C0-5C96-93C8-8403-DDC727DCA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68350"/>
            <a:ext cx="5543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836" tIns="43418" rIns="86836" bIns="43418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="" xmlns:a16="http://schemas.microsoft.com/office/drawing/2014/main" id="{BE995656-C8F0-BB98-91B3-8208F4AF5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599" y="4861155"/>
            <a:ext cx="5680103" cy="4605821"/>
          </a:xfrm>
          <a:prstGeom prst="rect">
            <a:avLst/>
          </a:prstGeom>
        </p:spPr>
        <p:txBody>
          <a:bodyPr vert="horz" lIns="86836" tIns="43418" rIns="86836" bIns="43418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B0660CDD-3831-5330-E4CD-A68CECA79A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86836" tIns="43418" rIns="86836" bIns="4341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6060CDAD-62CE-C663-0B66-2CB9784C9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wrap="square" lIns="86836" tIns="43418" rIns="86836" bIns="434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503BEB6-E87E-4F9A-8DD2-E1F81B6B11E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D5EA64F-0C44-4B4F-989A-1EF18E4904CE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75" y="777875"/>
            <a:ext cx="5541963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32" y="4861252"/>
            <a:ext cx="5680036" cy="4605955"/>
          </a:xfrm>
          <a:noFill/>
        </p:spPr>
        <p:txBody>
          <a:bodyPr wrap="none" anchor="ctr"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5894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anchor="ctr"/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83791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128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927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277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43040" y="1122480"/>
            <a:ext cx="8419680" cy="11066760"/>
          </a:xfrm>
          <a:prstGeom prst="rect">
            <a:avLst/>
          </a:prstGeom>
        </p:spPr>
        <p:txBody>
          <a:bodyPr anchor="ctr"/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94990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271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932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530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4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4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43040" y="1122480"/>
            <a:ext cx="841968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327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>
            <a:extLst>
              <a:ext uri="{FF2B5EF4-FFF2-40B4-BE49-F238E27FC236}">
                <a16:creationId xmlns="" xmlns:a16="http://schemas.microsoft.com/office/drawing/2014/main" id="{C8B6ADFC-DC4E-BB9C-EFFE-F2A3E1832E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Fare clic per modificare lo stile del titolo dello schema</a:t>
            </a:r>
          </a:p>
        </p:txBody>
      </p:sp>
      <p:sp>
        <p:nvSpPr>
          <p:cNvPr id="6" name="PlaceHolder 2">
            <a:extLst>
              <a:ext uri="{FF2B5EF4-FFF2-40B4-BE49-F238E27FC236}">
                <a16:creationId xmlns="" xmlns:a16="http://schemas.microsoft.com/office/drawing/2014/main" id="{22F6241C-EEB7-55BA-9AC4-CBBFA690DADC}"/>
              </a:ext>
            </a:extLst>
          </p:cNvPr>
          <p:cNvSpPr>
            <a:spLocks noGrp="1"/>
          </p:cNvSpPr>
          <p:nvPr>
            <p:ph type="dt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" name="PlaceHolder 3">
            <a:extLst>
              <a:ext uri="{FF2B5EF4-FFF2-40B4-BE49-F238E27FC236}">
                <a16:creationId xmlns="" xmlns:a16="http://schemas.microsoft.com/office/drawing/2014/main" id="{1CBF54B4-6E93-9814-D60B-9A4B36310485}"/>
              </a:ext>
            </a:extLst>
          </p:cNvPr>
          <p:cNvSpPr>
            <a:spLocks noGrp="1"/>
          </p:cNvSpPr>
          <p:nvPr>
            <p:ph type="ftr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2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it-IT"/>
              <a:t>Pietro Imbrogno Direttore DIPS -ATS Bergamo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="" xmlns:a16="http://schemas.microsoft.com/office/drawing/2014/main" id="{46FA126A-6A93-15F4-34AE-74BDFEA8139B}"/>
              </a:ext>
            </a:extLst>
          </p:cNvPr>
          <p:cNvSpPr>
            <a:spLocks noGrp="1"/>
          </p:cNvSpPr>
          <p:nvPr>
            <p:ph type="sldNum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B8B8B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64646A1-19EB-4A64-8136-0F1CEDD40603}" type="slidenum">
              <a:rPr lang="it-IT" altLang="it-IT"/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PlaceHolder 5">
            <a:extLst>
              <a:ext uri="{FF2B5EF4-FFF2-40B4-BE49-F238E27FC236}">
                <a16:creationId xmlns="" xmlns:a16="http://schemas.microsoft.com/office/drawing/2014/main" id="{2A0CE3F2-CE10-0048-12F2-B8D633361A8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95300" y="1604963"/>
            <a:ext cx="8915400" cy="3976687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r>
              <a:rPr lang="en-US"/>
              <a:t>Fai clic per modificare il formato del testo della struttura</a:t>
            </a:r>
          </a:p>
          <a:p>
            <a:pPr lvl="1"/>
            <a:r>
              <a:rPr lang="en-US"/>
              <a:t>Secondo livello struttura</a:t>
            </a:r>
          </a:p>
          <a:p>
            <a:pPr lvl="2"/>
            <a:r>
              <a:rPr lang="en-US"/>
              <a:t>Terzo livello struttura</a:t>
            </a:r>
          </a:p>
          <a:p>
            <a:pPr lvl="3"/>
            <a:r>
              <a:rPr lang="en-US"/>
              <a:t>Quarto livello struttura</a:t>
            </a:r>
          </a:p>
          <a:p>
            <a:pPr lvl="4"/>
            <a:r>
              <a:rPr lang="en-US"/>
              <a:t>Quinto livello struttura</a:t>
            </a:r>
          </a:p>
          <a:p>
            <a:pPr lvl="5"/>
            <a:r>
              <a:rPr lang="en-US"/>
              <a:t>Sesto livello struttura</a:t>
            </a:r>
          </a:p>
          <a:p>
            <a:pPr lvl="6"/>
            <a:r>
              <a:rPr lang="en-US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romozione.dips@ats-bg.i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ara.bernardi@ats-bg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0" y="2492377"/>
            <a:ext cx="9906000" cy="303213"/>
          </a:xfrm>
          <a:prstGeom prst="rect">
            <a:avLst/>
          </a:pr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1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</a:pPr>
            <a:r>
              <a:rPr lang="it-IT" altLang="it-IT" sz="1400" dirty="0" smtClean="0">
                <a:solidFill>
                  <a:srgbClr val="000000"/>
                </a:solidFill>
              </a:rPr>
              <a:t>SC Promozione della salute e prevenzione di fattori di rischio comportamentali - </a:t>
            </a:r>
            <a:r>
              <a:rPr lang="it-IT" altLang="it-IT" sz="1400" dirty="0">
                <a:solidFill>
                  <a:srgbClr val="000000"/>
                </a:solidFill>
              </a:rPr>
              <a:t>DIPS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7551" y="188915"/>
            <a:ext cx="1323975" cy="76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0" y="6453190"/>
            <a:ext cx="9906000" cy="333375"/>
          </a:xfrm>
          <a:prstGeom prst="rect">
            <a:avLst/>
          </a:prstGeom>
          <a:gradFill rotWithShape="0">
            <a:gsLst>
              <a:gs pos="0">
                <a:srgbClr val="008E40"/>
              </a:gs>
              <a:gs pos="100000">
                <a:srgbClr val="00632D"/>
              </a:gs>
            </a:gsLst>
            <a:lin ang="5400000" scaled="1"/>
          </a:gradFill>
          <a:ln w="25560">
            <a:noFill/>
            <a:round/>
            <a:headEnd/>
            <a:tailEnd/>
          </a:ln>
        </p:spPr>
        <p:txBody>
          <a:bodyPr wrap="none" anchor="ctr"/>
          <a:lstStyle/>
          <a:p>
            <a:endParaRPr lang="it-IT" altLang="it-IT"/>
          </a:p>
        </p:txBody>
      </p:sp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7551" y="188915"/>
            <a:ext cx="1323975" cy="76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5265036" y="6510339"/>
            <a:ext cx="43695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altLang="it-IT" sz="1400" dirty="0" smtClean="0">
                <a:solidFill>
                  <a:schemeClr val="bg1"/>
                </a:solidFill>
              </a:rPr>
              <a:t>Dr.ssa </a:t>
            </a:r>
            <a:r>
              <a:rPr lang="it-IT" altLang="it-IT" sz="1400" dirty="0">
                <a:solidFill>
                  <a:schemeClr val="bg1"/>
                </a:solidFill>
              </a:rPr>
              <a:t>Sara Bernardi</a:t>
            </a: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0" y="2852738"/>
            <a:ext cx="9906000" cy="1200329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 dirty="0" smtClean="0"/>
              <a:t>ATS PER LE SCUOLE – ANNO SCOLASTICO 2024-2025</a:t>
            </a:r>
          </a:p>
          <a:p>
            <a:pPr algn="ctr">
              <a:spcBef>
                <a:spcPct val="50000"/>
              </a:spcBef>
            </a:pPr>
            <a:r>
              <a:rPr lang="it-IT" altLang="it-IT" b="1" dirty="0" smtClean="0"/>
              <a:t>INCONTRO RETE SPS DELLA PROVINCIA </a:t>
            </a:r>
            <a:r>
              <a:rPr lang="it-IT" altLang="it-IT" b="1" dirty="0" err="1" smtClean="0"/>
              <a:t>DI</a:t>
            </a:r>
            <a:r>
              <a:rPr lang="it-IT" altLang="it-IT" b="1" dirty="0" smtClean="0"/>
              <a:t> BERGAMO </a:t>
            </a:r>
          </a:p>
          <a:p>
            <a:pPr algn="ctr">
              <a:spcBef>
                <a:spcPct val="50000"/>
              </a:spcBef>
            </a:pPr>
            <a:r>
              <a:rPr lang="it-IT" altLang="it-IT" b="1" dirty="0" smtClean="0"/>
              <a:t>29 ottobre 2024</a:t>
            </a:r>
            <a:endParaRPr lang="it-IT" altLang="it-IT" b="1" dirty="0"/>
          </a:p>
        </p:txBody>
      </p:sp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0" y="188913"/>
            <a:ext cx="8193088" cy="863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PROGRAMMI REGIONALI: </a:t>
            </a:r>
          </a:p>
          <a:p>
            <a:pPr algn="ctr">
              <a:lnSpc>
                <a:spcPct val="90000"/>
              </a:lnSpc>
            </a:pP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     LIFE SKILLS SCUOLA PRIMARIA E LIFE SKILLS SECONDARIA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latin typeface="Calibri" pitchFamily="34" charset="0"/>
                <a:cs typeface="Calibri" pitchFamily="34" charset="0"/>
              </a:rPr>
              <a:t>Il percorso Life </a:t>
            </a:r>
            <a:r>
              <a:rPr lang="it-IT" sz="2000" dirty="0" err="1" smtClean="0">
                <a:latin typeface="Calibri" pitchFamily="34" charset="0"/>
                <a:cs typeface="Calibri" pitchFamily="34" charset="0"/>
              </a:rPr>
              <a:t>Skills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Training Primaria e Secondaria è un programma di promozione della salute e prevenzione dei comportamenti a rischio, validato scientificamente e promosso da Regione Lombardia. </a:t>
            </a:r>
          </a:p>
          <a:p>
            <a:pPr algn="just"/>
            <a:endParaRPr lang="it-IT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12" name="Google Shape;200;p5" descr="https://euc-powerpoint.officeapps.live.com/pods/GetClipboardImage.ashx?Id=b5b0fe83-3dbc-473d-9d0e-03a60968e762&amp;DC=GEU4&amp;pkey=18d28b26-7754-424d-9a33-f579c843fb37&amp;wdwaccluster=GEU4"/>
          <p:cNvPicPr preferRelativeResize="0"/>
          <p:nvPr/>
        </p:nvPicPr>
        <p:blipFill rotWithShape="1">
          <a:blip r:embed="rId3" cstate="print">
            <a:alphaModFix/>
          </a:blip>
          <a:srcRect l="6859" t="28371" r="4883" b="19379"/>
          <a:stretch/>
        </p:blipFill>
        <p:spPr>
          <a:xfrm>
            <a:off x="416496" y="2708920"/>
            <a:ext cx="8742621" cy="3672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PROGRAMMI REGIONALI: </a:t>
            </a:r>
          </a:p>
          <a:p>
            <a:pPr algn="ctr">
              <a:lnSpc>
                <a:spcPct val="90000"/>
              </a:lnSpc>
            </a:pP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LIFE SKILLS SCUOLA PRIMARIA E LIFE SKILLS SECONDARIA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344488" y="1772816"/>
            <a:ext cx="864096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latin typeface="Calibri" pitchFamily="34" charset="0"/>
                <a:cs typeface="Calibri" pitchFamily="34" charset="0"/>
              </a:rPr>
              <a:t>LST </a:t>
            </a:r>
            <a:r>
              <a:rPr lang="it-IT" sz="2000" dirty="0" err="1" smtClean="0">
                <a:latin typeface="Calibri" pitchFamily="34" charset="0"/>
                <a:cs typeface="Calibri" pitchFamily="34" charset="0"/>
              </a:rPr>
              <a:t>Program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prevede la realizzazione di diverse unità di lavoro in classe da parte di docenti formati con gli studenti volte a sviluppare le seguenti competenze e abilità di vita: </a:t>
            </a:r>
          </a:p>
          <a:p>
            <a:pPr algn="just"/>
            <a:endParaRPr lang="it-IT" sz="2000" b="1" dirty="0" smtClean="0">
              <a:latin typeface="Calibri" pitchFamily="34" charset="0"/>
              <a:cs typeface="Calibri" pitchFamily="34" charset="0"/>
            </a:endParaRP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Capacità di decisione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Risolvere problemi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Pensiero critico 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Pensiero creativo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Comunicazione efficace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Capacità relazionali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Empatia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Auto-consapevolezza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Gestione delle emozioni</a:t>
            </a:r>
          </a:p>
          <a:p>
            <a:pPr marL="457200" lvl="0" indent="-354091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Gestione dello stress</a:t>
            </a:r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8" name="Google Shape;296;gff91961016_4_417" descr="https://lh5.googleusercontent.com/aMZGuP3dhfD6oJ-HxNxt5C76DeEFdyuGO5NsDPiFsMjx-Q2XB3RtO0xgDMyPDdrZc_j924m0CjtNjV8FE3G35YmSPqzV1D1K_WmwXC5UmI4MxraptU88wsvSBzrsgfnTRqzigYCdFUs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817096" y="2852936"/>
            <a:ext cx="3373760" cy="356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PROGRAMMI REGIONALI: </a:t>
            </a:r>
          </a:p>
          <a:p>
            <a:pPr algn="ctr">
              <a:lnSpc>
                <a:spcPct val="90000"/>
              </a:lnSpc>
            </a:pP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LIFE SKILLS PRIMARIA – UNITA’ 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11" name="Immagine 10" descr="Immagine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6536" y="1772816"/>
            <a:ext cx="7848872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PROGRAMMI REGIONALI: </a:t>
            </a:r>
          </a:p>
          <a:p>
            <a:pPr algn="ctr">
              <a:lnSpc>
                <a:spcPct val="90000"/>
              </a:lnSpc>
            </a:pP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LIFE SKILLS SECONDARIA – UNITA’ 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10" name="Immagine 9" descr="Immagine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6535" y="1700808"/>
            <a:ext cx="7776865" cy="446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PROGRAMMI REGIONALI: </a:t>
            </a:r>
          </a:p>
          <a:p>
            <a:pPr algn="ctr">
              <a:lnSpc>
                <a:spcPct val="90000"/>
              </a:lnSpc>
            </a:pP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UNPLUGGED – classi prime scuole secondarie </a:t>
            </a:r>
            <a:r>
              <a:rPr lang="it-IT" sz="2400" b="1" dirty="0" err="1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II°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e CFP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344488" y="1700808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latin typeface="Calibri" pitchFamily="34" charset="0"/>
                <a:cs typeface="Calibri" pitchFamily="34" charset="0"/>
              </a:rPr>
              <a:t>Unplugged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è un programma educativo di prevenzione dei comportamenti a rischio che si basa sullo sviluppo e il potenziamento delle abilità personali e sociali. E' un programma validato, la cui efficacia è stata dimostrata anche nelle scuole della Lombardia. Di seguito le unità: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Immagine 13" descr="unplugg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0512" y="2708920"/>
            <a:ext cx="8424936" cy="3613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PROGRAMMI REGIONALI: </a:t>
            </a:r>
          </a:p>
          <a:p>
            <a:pPr algn="ctr">
              <a:lnSpc>
                <a:spcPct val="90000"/>
              </a:lnSpc>
            </a:pP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UNPLUGGED – classi prime scuole secondarie </a:t>
            </a:r>
            <a:r>
              <a:rPr lang="it-IT" sz="2400" b="1" dirty="0" err="1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II°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e CFP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10" name="Immagine 9" descr="unplugged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504" y="1916832"/>
            <a:ext cx="8928992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332656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GIOVANI SPIRITI – Classi seconde scuole secondarie </a:t>
            </a:r>
            <a:r>
              <a:rPr lang="it-IT" sz="2400" b="1" dirty="0" err="1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II°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e CFP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12" name="Immagine 11" descr="G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472" y="1844824"/>
            <a:ext cx="9483610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332656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GIOVANI SPIRITI – Classi seconde scuole secondarie </a:t>
            </a:r>
            <a:r>
              <a:rPr lang="it-IT" sz="2400" b="1" dirty="0" err="1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II°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e CFP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pic>
        <p:nvPicPr>
          <p:cNvPr id="10" name="Immagine 9" descr="GS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464" y="1772816"/>
            <a:ext cx="9568567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332656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-519608" y="620688"/>
            <a:ext cx="86974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b="1" dirty="0" smtClean="0">
                <a:solidFill>
                  <a:srgbClr val="0F7734"/>
                </a:solidFill>
                <a:latin typeface="Futura LT Medium"/>
              </a:rPr>
              <a:t> 	</a:t>
            </a:r>
            <a:endParaRPr lang="it-IT" sz="3200" b="1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it-IT" sz="32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it-IT" sz="2400" b="1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ADESIONI AI PROGRAMMI REGIONALI 2024-2025</a:t>
            </a:r>
            <a:endParaRPr lang="it-IT" sz="2400" b="1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488504" y="1700809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/>
          </a:p>
          <a:p>
            <a:endParaRPr lang="it-IT" sz="2000" dirty="0" smtClean="0">
              <a:latin typeface="Calibri" pitchFamily="34" charset="0"/>
            </a:endParaRPr>
          </a:p>
          <a:p>
            <a:endParaRPr lang="it-IT" sz="4000" dirty="0">
              <a:latin typeface="Calibri" pitchFamily="34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776536" y="1916832"/>
          <a:ext cx="8208912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1584176"/>
                <a:gridCol w="1440160"/>
                <a:gridCol w="1584176"/>
                <a:gridCol w="1872208"/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IC ADERENTI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PLESSI ADERENTI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STUDENTI</a:t>
                      </a:r>
                      <a:r>
                        <a:rPr lang="it-IT" baseline="0" dirty="0" smtClean="0"/>
                        <a:t> COINVOLTI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DOCENTI COINVOLTI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LST</a:t>
                      </a:r>
                      <a:r>
                        <a:rPr lang="it-IT" baseline="0" dirty="0" smtClean="0"/>
                        <a:t> PRIMARIA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6.894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LST SECONDARIA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baseline="0" dirty="0" err="1" smtClean="0"/>
                        <a:t>I°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6.832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UNPLUGGED*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/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1.000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mtClean="0"/>
                        <a:t>150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GIOVANI </a:t>
                      </a:r>
                      <a:r>
                        <a:rPr lang="it-IT" dirty="0" err="1" smtClean="0"/>
                        <a:t>SPIRITI*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/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1.550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CasellaDiTesto 11"/>
          <p:cNvSpPr txBox="1"/>
          <p:nvPr/>
        </p:nvSpPr>
        <p:spPr>
          <a:xfrm>
            <a:off x="632520" y="5517232"/>
            <a:ext cx="792088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err="1" smtClean="0"/>
              <a:t>*Iscrizione</a:t>
            </a:r>
            <a:r>
              <a:rPr lang="it-IT" dirty="0" smtClean="0"/>
              <a:t> di Unplugged e Giovani Spiriti in via di conclusione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704528" y="908720"/>
            <a:ext cx="7273503" cy="8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dirty="0" smtClean="0">
                <a:solidFill>
                  <a:srgbClr val="0F7734"/>
                </a:solidFill>
                <a:latin typeface="Futura LT Medium"/>
              </a:rPr>
              <a:t> 		</a:t>
            </a:r>
            <a:endParaRPr lang="it-IT" sz="3200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it-IT" sz="3200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Programmi ATS: scuola e movimento</a:t>
            </a:r>
            <a:endParaRPr lang="it-IT" sz="3200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Immagin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25" y="2199185"/>
            <a:ext cx="3685803" cy="396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5313040" y="2780927"/>
            <a:ext cx="309634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sz="2000" dirty="0" smtClean="0">
                <a:latin typeface="Calibri" pitchFamily="34" charset="0"/>
              </a:rPr>
              <a:t>Un miglio al giorno</a:t>
            </a:r>
          </a:p>
          <a:p>
            <a:pPr marL="285750" indent="-285750">
              <a:buFont typeface="Arial" charset="0"/>
              <a:buChar char="•"/>
            </a:pPr>
            <a:r>
              <a:rPr lang="it-IT" sz="2000" dirty="0" smtClean="0">
                <a:latin typeface="Calibri" pitchFamily="34" charset="0"/>
              </a:rPr>
              <a:t>Pause </a:t>
            </a:r>
            <a:r>
              <a:rPr lang="it-IT" sz="2000" dirty="0" smtClean="0">
                <a:latin typeface="Calibri" pitchFamily="34" charset="0"/>
              </a:rPr>
              <a:t>attive</a:t>
            </a:r>
          </a:p>
          <a:p>
            <a:pPr marL="285750" indent="-285750">
              <a:buFont typeface="Arial" charset="0"/>
              <a:buChar char="•"/>
            </a:pPr>
            <a:r>
              <a:rPr lang="it-IT" sz="2000" dirty="0" smtClean="0">
                <a:latin typeface="Calibri" pitchFamily="34" charset="0"/>
              </a:rPr>
              <a:t>Playground </a:t>
            </a:r>
            <a:r>
              <a:rPr lang="it-IT" sz="2000" dirty="0" err="1" smtClean="0">
                <a:latin typeface="Calibri" pitchFamily="34" charset="0"/>
              </a:rPr>
              <a:t>marked</a:t>
            </a:r>
            <a:endParaRPr lang="it-IT" sz="2000" dirty="0">
              <a:latin typeface="Calibri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it-IT" sz="2000" dirty="0" err="1" smtClean="0">
                <a:latin typeface="Calibri" pitchFamily="34" charset="0"/>
              </a:rPr>
              <a:t>Piedibus</a:t>
            </a:r>
            <a:endParaRPr lang="it-IT" sz="2000" dirty="0" smtClean="0">
              <a:latin typeface="Calibri" pitchFamily="34" charset="0"/>
            </a:endParaRPr>
          </a:p>
          <a:p>
            <a:pPr marL="285750" indent="-285750">
              <a:buFont typeface="Arial" charset="0"/>
              <a:buChar char="•"/>
            </a:pPr>
            <a:endParaRPr lang="it-IT" sz="4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 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-231576" y="908720"/>
            <a:ext cx="8280920" cy="681955"/>
          </a:xfrm>
        </p:spPr>
        <p:txBody>
          <a:bodyPr/>
          <a:lstStyle/>
          <a:p>
            <a:r>
              <a:rPr lang="en-GB" sz="4000" dirty="0" smtClean="0">
                <a:latin typeface="Calibri" pitchFamily="34" charset="0"/>
                <a:cs typeface="Calibri" pitchFamily="34" charset="0"/>
              </a:rPr>
              <a:t>UN MIGLIO AL GIORNO</a:t>
            </a:r>
          </a:p>
        </p:txBody>
      </p:sp>
      <p:pic>
        <p:nvPicPr>
          <p:cNvPr id="8" name="Picture 3" descr="C:\Documents and Settings\amaffioletti.ASLBERGAMO\Desktop\Camminand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5248" y="3717032"/>
            <a:ext cx="2491358" cy="239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488504" y="1916832"/>
            <a:ext cx="64041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b="1" kern="0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Il  Progetto   prevede che tutti i giorni, durante l’orario scolastico, le classi a rotazione accompagnate dagli insegnanti escano dall’edificio scolastico per coprire la distanza di un miglio (circa 1600 metri) a passo svelto.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 smtClean="0"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 smtClean="0"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ATS: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supporto  nella programmazione e realizzazione del progetto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formazione dei docenti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Comportamen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 -ATS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272480" y="1196752"/>
            <a:ext cx="4680520" cy="75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PAUSE ATTIVE</a:t>
            </a:r>
          </a:p>
        </p:txBody>
      </p:sp>
      <p:sp>
        <p:nvSpPr>
          <p:cNvPr id="8" name="Sottotitolo 7"/>
          <p:cNvSpPr>
            <a:spLocks noGrp="1"/>
          </p:cNvSpPr>
          <p:nvPr>
            <p:ph type="subTitle" idx="4294967295"/>
          </p:nvPr>
        </p:nvSpPr>
        <p:spPr>
          <a:xfrm>
            <a:off x="200472" y="1988840"/>
            <a:ext cx="9071992" cy="31394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000" dirty="0" smtClean="0"/>
              <a:t>     </a:t>
            </a:r>
            <a:r>
              <a:rPr lang="it-IT" sz="1800" dirty="0" smtClean="0">
                <a:latin typeface="Calibri" pitchFamily="34" charset="0"/>
                <a:cs typeface="Calibri" pitchFamily="34" charset="0"/>
              </a:rPr>
              <a:t>FINALITA’: interrompere  i comportamenti sedentari, CONTRIBUENDO  ad aumentare in modo divertente i livelli di  attività fisica praticati  durante l’orario scolastico  attraverso brevi sessioni di attività motoria ,con benefici fisici, relazionali,emotivi e cognitivi.</a:t>
            </a:r>
          </a:p>
          <a:p>
            <a:pPr algn="just">
              <a:buNone/>
            </a:pPr>
            <a:r>
              <a:rPr lang="it-IT" sz="1800" dirty="0" smtClean="0">
                <a:latin typeface="Calibri" pitchFamily="34" charset="0"/>
                <a:cs typeface="Calibri" pitchFamily="34" charset="0"/>
              </a:rPr>
              <a:t>       Le  pause attive, in genere della durata di 1,2,5 o  10 minuti, possono essere proposte durante l’intervallo o anche come occasioni per includere l’attività fisica all’interno delle materie curricolari</a:t>
            </a:r>
            <a:r>
              <a:rPr lang="it-IT" sz="1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>
              <a:buNone/>
            </a:pPr>
            <a:endParaRPr lang="it-IT" sz="1800" dirty="0" smtClean="0"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1800" dirty="0" smtClean="0">
                <a:latin typeface="Calibri" pitchFamily="34" charset="0"/>
                <a:cs typeface="Calibri" pitchFamily="34" charset="0"/>
              </a:rPr>
              <a:t>       ATS: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1800" dirty="0" smtClean="0">
                <a:latin typeface="Calibri" pitchFamily="34" charset="0"/>
                <a:cs typeface="Calibri" pitchFamily="34" charset="0"/>
              </a:rPr>
              <a:t>       supporto  alle scuole nel compito nell’implementare azioni di movimento fornendo idee per attività e giochi da svolgersi </a:t>
            </a:r>
            <a:endParaRPr lang="it-IT" sz="1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4" descr="foto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234310" y="4797152"/>
            <a:ext cx="2162275" cy="1480839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8" name="CasellaDiTesto 3"/>
          <p:cNvSpPr txBox="1">
            <a:spLocks noChangeArrowheads="1"/>
          </p:cNvSpPr>
          <p:nvPr/>
        </p:nvSpPr>
        <p:spPr bwMode="auto">
          <a:xfrm>
            <a:off x="200472" y="1844824"/>
            <a:ext cx="568863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/>
            <a:r>
              <a:rPr lang="it-IT" dirty="0" smtClean="0">
                <a:latin typeface="Calibri" pitchFamily="34" charset="0"/>
              </a:rPr>
              <a:t>Attivazione del gioco in </a:t>
            </a:r>
            <a:r>
              <a:rPr lang="it-IT" dirty="0" smtClean="0">
                <a:latin typeface="Calibri" pitchFamily="34" charset="0"/>
              </a:rPr>
              <a:t>aree appositamente  </a:t>
            </a:r>
            <a:r>
              <a:rPr lang="it-IT" dirty="0" smtClean="0">
                <a:latin typeface="Calibri" pitchFamily="34" charset="0"/>
              </a:rPr>
              <a:t>allestite </a:t>
            </a:r>
            <a:r>
              <a:rPr lang="it-IT" dirty="0" smtClean="0">
                <a:latin typeface="Calibri" pitchFamily="34" charset="0"/>
              </a:rPr>
              <a:t>con</a:t>
            </a:r>
          </a:p>
          <a:p>
            <a:pPr marL="285750" indent="-285750"/>
            <a:r>
              <a:rPr lang="it-IT" dirty="0" smtClean="0">
                <a:latin typeface="Calibri" pitchFamily="34" charset="0"/>
              </a:rPr>
              <a:t>forme </a:t>
            </a:r>
            <a:r>
              <a:rPr lang="it-IT" dirty="0" smtClean="0">
                <a:latin typeface="Calibri" pitchFamily="34" charset="0"/>
              </a:rPr>
              <a:t>colorate marcate a terra in occasione di </a:t>
            </a:r>
            <a:r>
              <a:rPr lang="it-IT" dirty="0" smtClean="0">
                <a:latin typeface="Calibri" pitchFamily="34" charset="0"/>
              </a:rPr>
              <a:t>intervalli</a:t>
            </a:r>
          </a:p>
          <a:p>
            <a:pPr marL="285750" indent="-285750"/>
            <a:r>
              <a:rPr lang="it-IT" dirty="0" smtClean="0">
                <a:latin typeface="Calibri" pitchFamily="34" charset="0"/>
              </a:rPr>
              <a:t>ricreativi </a:t>
            </a:r>
            <a:r>
              <a:rPr lang="it-IT" dirty="0" smtClean="0">
                <a:latin typeface="Calibri" pitchFamily="34" charset="0"/>
              </a:rPr>
              <a:t>quotidiani e ove  possibile in orari extra </a:t>
            </a:r>
            <a:r>
              <a:rPr lang="it-IT" dirty="0" smtClean="0">
                <a:latin typeface="Calibri" pitchFamily="34" charset="0"/>
              </a:rPr>
              <a:t>scolastici,</a:t>
            </a:r>
          </a:p>
          <a:p>
            <a:pPr marL="285750" indent="-285750"/>
            <a:r>
              <a:rPr lang="it-IT" dirty="0" smtClean="0">
                <a:latin typeface="Calibri" pitchFamily="34" charset="0"/>
              </a:rPr>
              <a:t>prima </a:t>
            </a:r>
            <a:r>
              <a:rPr lang="it-IT" dirty="0" smtClean="0">
                <a:latin typeface="Calibri" pitchFamily="34" charset="0"/>
              </a:rPr>
              <a:t>e dopo le lezioni</a:t>
            </a:r>
          </a:p>
          <a:p>
            <a:pPr marL="285750" indent="-285750"/>
            <a:endParaRPr lang="it-IT" dirty="0" smtClean="0">
              <a:latin typeface="Calibri" pitchFamily="34" charset="0"/>
            </a:endParaRPr>
          </a:p>
          <a:p>
            <a:pPr marL="285750" indent="-285750"/>
            <a:r>
              <a:rPr lang="it-IT" dirty="0" smtClean="0">
                <a:latin typeface="Calibri" pitchFamily="34" charset="0"/>
              </a:rPr>
              <a:t>FINALITA’:</a:t>
            </a:r>
          </a:p>
          <a:p>
            <a:pPr marL="285750" indent="-285750"/>
            <a:r>
              <a:rPr lang="it-IT" dirty="0" smtClean="0">
                <a:latin typeface="Calibri" pitchFamily="34" charset="0"/>
              </a:rPr>
              <a:t>Aumentare le occasioni di movimento </a:t>
            </a:r>
            <a:r>
              <a:rPr lang="it-IT" dirty="0" smtClean="0">
                <a:latin typeface="Calibri" pitchFamily="34" charset="0"/>
              </a:rPr>
              <a:t>attraverso</a:t>
            </a:r>
          </a:p>
          <a:p>
            <a:pPr marL="285750" indent="-285750"/>
            <a:r>
              <a:rPr lang="it-IT" dirty="0" smtClean="0">
                <a:latin typeface="Calibri" pitchFamily="34" charset="0"/>
              </a:rPr>
              <a:t>un’esperienza </a:t>
            </a:r>
            <a:r>
              <a:rPr lang="it-IT" dirty="0" smtClean="0">
                <a:latin typeface="Calibri" pitchFamily="34" charset="0"/>
              </a:rPr>
              <a:t>di </a:t>
            </a:r>
            <a:r>
              <a:rPr lang="it-IT" dirty="0" smtClean="0">
                <a:latin typeface="Calibri" pitchFamily="34" charset="0"/>
              </a:rPr>
              <a:t>gioco creativo,divertente,sicuro</a:t>
            </a:r>
            <a:endParaRPr lang="it-IT" dirty="0" smtClean="0">
              <a:latin typeface="Calibri" pitchFamily="34" charset="0"/>
            </a:endParaRPr>
          </a:p>
        </p:txBody>
      </p:sp>
      <p:pic>
        <p:nvPicPr>
          <p:cNvPr id="3074" name="Picture 2" descr="Quattro Quadrati, Gio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120" y="1484784"/>
            <a:ext cx="3453685" cy="2304256"/>
          </a:xfrm>
          <a:prstGeom prst="rect">
            <a:avLst/>
          </a:prstGeom>
          <a:noFill/>
        </p:spPr>
      </p:pic>
      <p:sp>
        <p:nvSpPr>
          <p:cNvPr id="10" name="Rettangolo 9"/>
          <p:cNvSpPr/>
          <p:nvPr/>
        </p:nvSpPr>
        <p:spPr>
          <a:xfrm>
            <a:off x="200472" y="1052736"/>
            <a:ext cx="5472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PLAYGROUND MARKED</a:t>
            </a:r>
            <a:endParaRPr lang="it-IT" sz="4000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00472" y="4293096"/>
            <a:ext cx="9361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ATS: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Supporto alle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scuole nel compito nell’implementare azioni di movimento fornendo idee per attività e giochi da svolgersi 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mediante Playground 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marked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Istruzione di un Bando rivolte alle scuole iscritte alla rete SPS per la realizzazione di un playground 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marked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- </a:t>
            </a:r>
            <a:r>
              <a:rPr lang="it-IT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da definirsi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-1527720" y="908720"/>
            <a:ext cx="7416824" cy="720080"/>
          </a:xfrm>
        </p:spPr>
        <p:txBody>
          <a:bodyPr/>
          <a:lstStyle/>
          <a:p>
            <a:r>
              <a:rPr lang="en-GB" sz="40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PIEDIBUS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60512" y="1772817"/>
            <a:ext cx="8640961" cy="6473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Il PIEDIBUS consiste in un gruppo organizzato di bambini che percorrono a piedi il tragitto casa-scuola, accompagnati da adulti volontari ed ha lo scopo di educare bambini e genitori a una cultura ecologica e salutare, promuovendo l’esercizio fisico e riducendo l’inquinamento ambientale.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Attivi: </a:t>
            </a:r>
            <a:r>
              <a:rPr lang="it-IT" b="1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46 plessi </a:t>
            </a:r>
            <a:r>
              <a:rPr lang="it-IT" b="1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scolastici</a:t>
            </a:r>
            <a:endParaRPr lang="it-IT" b="1" kern="0" dirty="0" smtClean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ATS: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-Supporto all’attivazione dei </a:t>
            </a:r>
            <a:r>
              <a:rPr lang="it-IT" kern="0" dirty="0" err="1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Piedibus</a:t>
            </a:r>
            <a:endParaRPr lang="it-IT" kern="0" dirty="0" smtClean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Azioni di promozione e rilancio, tra </a:t>
            </a:r>
            <a:r>
              <a:rPr lang="it-IT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cui:</a:t>
            </a:r>
            <a:endParaRPr lang="it-IT" kern="0" dirty="0" smtClean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CONCORSO PIEDIBUS  </a:t>
            </a:r>
            <a:r>
              <a:rPr lang="it-IT" kern="0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con coinvolgimento dei comuni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kern="0" dirty="0" smtClean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kern="0" dirty="0" smtClean="0">
              <a:solidFill>
                <a:sysClr val="windowText" lastClr="00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 kern="0" dirty="0" smtClean="0">
              <a:solidFill>
                <a:sysClr val="windowText" lastClr="00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 smtClean="0">
              <a:solidFill>
                <a:sysClr val="windowText" lastClr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 dirty="0">
              <a:solidFill>
                <a:sysClr val="windowText" lastClr="000000"/>
              </a:solidFill>
            </a:endParaRPr>
          </a:p>
        </p:txBody>
      </p:sp>
      <p:pic>
        <p:nvPicPr>
          <p:cNvPr id="11" name="Immagine 10" descr="C:\Users\amaffioletti\Desktop\sandra\ATTIVITA SCUOLE\PROGETTI SCUOLE\23-24\Adesioni movimento 23-24\CONCORSO PIEDIBUS\logo comunicazione\R_ logo piedibus\logo piedibus-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5168" y="3140968"/>
            <a:ext cx="2447925" cy="222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381328"/>
            <a:ext cx="9906000" cy="47667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4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SC Promozione della Salute Prevenzione di Fattori di Rischio Comportamentali -ATS BERGAMO</a:t>
            </a:r>
            <a:endParaRPr lang="it-IT" sz="1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813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 smtClean="0"/>
              <a:t>DOCUMENTI PRODOTTI WAHPS che verranno utilizzati</a:t>
            </a:r>
            <a:endParaRPr lang="it-IT" sz="2000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Sottotitolo 3"/>
          <p:cNvSpPr>
            <a:spLocks noGrp="1"/>
          </p:cNvSpPr>
          <p:nvPr>
            <p:ph type="subTitle" sz="quarter" idx="4294967295"/>
          </p:nvPr>
        </p:nvSpPr>
        <p:spPr>
          <a:xfrm>
            <a:off x="467544" y="1628801"/>
            <a:ext cx="9093968" cy="302433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Tx/>
              <a:buChar char="•"/>
            </a:pPr>
            <a:endParaRPr lang="it-IT" sz="2000" i="1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•"/>
            </a:pPr>
            <a:endParaRPr lang="it-IT" sz="2000" b="1" i="1" u="sng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it-IT" sz="2000" b="1" i="1" u="sng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Immagine 7" descr="Immagine che contiene testo, Carattere, logo, schermata&#10;&#10;Descrizione generata automaticamente">
            <a:extLst>
              <a:ext uri="{FF2B5EF4-FFF2-40B4-BE49-F238E27FC236}">
                <a16:creationId xmlns="" xmlns:a16="http://schemas.microsoft.com/office/drawing/2014/main" id="{A4CF484C-9F44-E691-8F8B-101DE14AAB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80728"/>
            <a:ext cx="4358488" cy="455559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7CCF39B5-FC20-277C-ED1B-9E8A21928254}"/>
              </a:ext>
            </a:extLst>
          </p:cNvPr>
          <p:cNvSpPr/>
          <p:nvPr/>
        </p:nvSpPr>
        <p:spPr>
          <a:xfrm>
            <a:off x="4520952" y="1988840"/>
            <a:ext cx="4873765" cy="3034630"/>
          </a:xfrm>
          <a:prstGeom prst="rect">
            <a:avLst/>
          </a:prstGeom>
          <a:solidFill>
            <a:schemeClr val="bg1"/>
          </a:solidFill>
          <a:ln w="28575">
            <a:solidFill>
              <a:srgbClr val="007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t-IT" dirty="0">
              <a:solidFill>
                <a:schemeClr val="tx1"/>
              </a:solidFill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cs typeface="Arial"/>
              </a:rPr>
              <a:t>Movimento in classe con le pause attive – manuale</a:t>
            </a:r>
          </a:p>
          <a:p>
            <a:pPr marL="285750" indent="-285750" algn="just"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cs typeface="Arial"/>
              </a:rPr>
              <a:t>Movimento in classe con le pause attive – </a:t>
            </a:r>
            <a:r>
              <a:rPr lang="it-IT" dirty="0" smtClean="0">
                <a:solidFill>
                  <a:schemeClr val="tx1"/>
                </a:solidFill>
                <a:cs typeface="Arial"/>
              </a:rPr>
              <a:t>quaderno</a:t>
            </a:r>
            <a:endParaRPr lang="it-IT" dirty="0">
              <a:solidFill>
                <a:schemeClr val="tx1"/>
              </a:solidFill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cs typeface="Arial"/>
              </a:rPr>
              <a:t>Il playground </a:t>
            </a:r>
            <a:r>
              <a:rPr lang="it-IT" dirty="0" err="1">
                <a:solidFill>
                  <a:schemeClr val="tx1"/>
                </a:solidFill>
                <a:cs typeface="Arial"/>
              </a:rPr>
              <a:t>marking</a:t>
            </a:r>
            <a:r>
              <a:rPr lang="it-IT" dirty="0">
                <a:solidFill>
                  <a:schemeClr val="tx1"/>
                </a:solidFill>
                <a:cs typeface="Arial"/>
              </a:rPr>
              <a:t> risorsa per il tempo ricreativo – manuale</a:t>
            </a:r>
          </a:p>
          <a:p>
            <a:pPr marL="285750" indent="-285750" algn="just"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cs typeface="Arial"/>
              </a:rPr>
              <a:t>Il playground </a:t>
            </a:r>
            <a:r>
              <a:rPr lang="it-IT" dirty="0" err="1">
                <a:solidFill>
                  <a:schemeClr val="tx1"/>
                </a:solidFill>
                <a:cs typeface="Arial"/>
              </a:rPr>
              <a:t>marking</a:t>
            </a:r>
            <a:r>
              <a:rPr lang="it-IT" dirty="0">
                <a:solidFill>
                  <a:schemeClr val="tx1"/>
                </a:solidFill>
                <a:cs typeface="Arial"/>
              </a:rPr>
              <a:t> ricreativo – quaderno</a:t>
            </a:r>
          </a:p>
          <a:p>
            <a:pPr marL="285750" indent="-285750" algn="just">
              <a:buFont typeface="Arial"/>
              <a:buChar char="•"/>
            </a:pPr>
            <a:r>
              <a:rPr lang="it-IT" dirty="0">
                <a:solidFill>
                  <a:schemeClr val="tx1"/>
                </a:solidFill>
                <a:cs typeface="Arial"/>
              </a:rPr>
              <a:t>Andare a scuola, un tragitto di salute - manuale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AD77C202-EE6D-7AA4-CFD3-912BBA20A6CE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SC Promozione della Salute Prevenzione di Fattori di Rischio 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Comportamen</a:t>
            </a:r>
            <a:r>
              <a:rPr lang="it-IT" sz="1200" i="1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tali-ATS</a:t>
            </a:r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A24033D-AD0E-6697-3A5A-020F294879EE}"/>
              </a:ext>
            </a:extLst>
          </p:cNvPr>
          <p:cNvSpPr/>
          <p:nvPr/>
        </p:nvSpPr>
        <p:spPr>
          <a:xfrm>
            <a:off x="0" y="404664"/>
            <a:ext cx="9906000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i="1" spc="-1" dirty="0" smtClean="0"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ATS PER LE SCUOLE</a:t>
            </a:r>
            <a:endParaRPr lang="it-IT" i="1" spc="-1" dirty="0"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Immagine 11">
            <a:extLst>
              <a:ext uri="{FF2B5EF4-FFF2-40B4-BE49-F238E27FC236}">
                <a16:creationId xmlns="" xmlns:a16="http://schemas.microsoft.com/office/drawing/2014/main" id="{BF9BD1F2-D8FD-3AC9-8DD4-9C9519077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973A9335-080F-4730-9215-7A77F4144A3C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128465" y="980728"/>
            <a:ext cx="7776864" cy="8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it-IT" sz="4400" dirty="0" smtClean="0">
                <a:solidFill>
                  <a:srgbClr val="0F7734"/>
                </a:solidFill>
                <a:latin typeface="Futura LT Medium"/>
              </a:rPr>
              <a:t> 		</a:t>
            </a:r>
            <a:endParaRPr lang="it-IT" sz="2800" dirty="0" smtClean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it-IT" sz="2800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          Programma ATS: La salute e il mio</a:t>
            </a:r>
            <a:r>
              <a:rPr lang="it-IT" sz="3200" dirty="0" smtClean="0">
                <a:solidFill>
                  <a:srgbClr val="0F7734"/>
                </a:solidFill>
                <a:latin typeface="Calibri" pitchFamily="34" charset="0"/>
                <a:cs typeface="Calibri" pitchFamily="34" charset="0"/>
              </a:rPr>
              <a:t> sorriso</a:t>
            </a:r>
            <a:endParaRPr lang="it-IT" sz="3200" dirty="0">
              <a:solidFill>
                <a:srgbClr val="0F7734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68960"/>
            <a:ext cx="156617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3CDC5DB6-EF03-4247-8FF4-31EDC7C3B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9091" b="92975" l="9843" r="89764">
                        <a14:foregroundMark x1="39194" y1="9981" x2="25984" y2="9091"/>
                        <a14:foregroundMark x1="68898" y1="11983" x2="48600" y2="10615"/>
                        <a14:foregroundMark x1="25984" y1="9091" x2="17717" y2="31405"/>
                        <a14:foregroundMark x1="17717" y1="31405" x2="34252" y2="79752"/>
                        <a14:foregroundMark x1="34252" y1="79752" x2="46457" y2="61983"/>
                        <a14:foregroundMark x1="46457" y1="61983" x2="40551" y2="41736"/>
                        <a14:foregroundMark x1="40551" y1="41736" x2="51969" y2="60331"/>
                        <a14:foregroundMark x1="51969" y1="60331" x2="55512" y2="81405"/>
                        <a14:foregroundMark x1="55512" y1="81405" x2="70866" y2="57438"/>
                        <a14:foregroundMark x1="70866" y1="57438" x2="71260" y2="11570"/>
                        <a14:foregroundMark x1="87795" y1="22314" x2="89764" y2="16529"/>
                        <a14:foregroundMark x1="40551" y1="89256" x2="39370" y2="92975"/>
                        <a14:foregroundMark x1="12205" y1="45041" x2="9843" y2="57025"/>
                        <a14:foregroundMark x1="11811" y1="29752" x2="10236" y2="25620"/>
                        <a14:backgroundMark x1="44488" y1="8678" x2="44488" y2="8678"/>
                        <a14:backgroundMark x1="44488" y1="10331" x2="44488" y2="10331"/>
                        <a14:backgroundMark x1="44488" y1="10331" x2="43701" y2="9917"/>
                        <a14:backgroundMark x1="42520" y1="6198" x2="49213" y2="9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127" y="4653136"/>
            <a:ext cx="1948873" cy="185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2504728" y="2708920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="" xmlns:a16="http://schemas.microsoft.com/office/drawing/2014/main" id="{C708BC46-3EE8-4265-AA10-7EEFF5CF7D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352" y="1268760"/>
            <a:ext cx="1407863" cy="1008112"/>
          </a:xfrm>
          <a:prstGeom prst="rect">
            <a:avLst/>
          </a:prstGeom>
        </p:spPr>
      </p:pic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144688" y="2318683"/>
            <a:ext cx="705678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r>
              <a:rPr kumimoji="0" lang="it-IT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Obiettivi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: Al termine del percorso l’alunno sarà consapevole dell’importanza di mantenere i denti sani, conoscere  e mettere  in pratica i comportamenti utili alla prevenzione della carie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endParaRPr lang="it-IT" sz="1600" u="sng" dirty="0" smtClean="0"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r>
              <a:rPr lang="it-IT" sz="1600" u="sng" dirty="0" smtClean="0">
                <a:latin typeface="Calibri" pitchFamily="34" charset="0"/>
                <a:cs typeface="Calibri" pitchFamily="34" charset="0"/>
              </a:rPr>
              <a:t>Destinatari</a:t>
            </a:r>
            <a:r>
              <a:rPr lang="it-IT" sz="1600" u="sng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 alunni delle cl. 3 e 4 della scuola primaria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endParaRPr kumimoji="0" lang="it-IT" sz="1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r>
              <a:rPr kumimoji="0" lang="it-IT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Metodologia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endParaRPr lang="it-IT" sz="1600" dirty="0" smtClean="0"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endParaRPr lang="it-IT" sz="1600" dirty="0" smtClean="0">
              <a:latin typeface="Calibri" pitchFamily="34" charset="0"/>
              <a:cs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0" algn="l"/>
              </a:tabLst>
            </a:pP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504728" y="4005064"/>
            <a:ext cx="4636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r>
              <a:rPr lang="it-IT" dirty="0" smtClean="0">
                <a:latin typeface="Calibri" pitchFamily="34" charset="0"/>
                <a:cs typeface="Calibri" pitchFamily="34" charset="0"/>
              </a:rPr>
              <a:t>I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2144688" y="3789040"/>
            <a:ext cx="7272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it-IT" sz="1600" dirty="0" smtClean="0">
                <a:latin typeface="Calibri" pitchFamily="34" charset="0"/>
                <a:cs typeface="Calibri" pitchFamily="34" charset="0"/>
              </a:rPr>
              <a:t>presentazione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ai docenti  da parte di ATS del programma e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dei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materiali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(manuale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docente e quaderno studente) e da parte di ANDI approfondimento di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tematiche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riguardanti l’igiene orale e la promozione di stili favorevoli alla salute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="" xmlns:a16="http://schemas.microsoft.com/office/drawing/2014/main" id="{CB1E4C6E-700E-F75B-4280-4ED14837980D}"/>
              </a:ext>
            </a:extLst>
          </p:cNvPr>
          <p:cNvSpPr/>
          <p:nvPr/>
        </p:nvSpPr>
        <p:spPr>
          <a:xfrm>
            <a:off x="0" y="6427788"/>
            <a:ext cx="9906000" cy="430212"/>
          </a:xfrm>
          <a:prstGeom prst="rect">
            <a:avLst/>
          </a:prstGeom>
          <a:gradFill>
            <a:gsLst>
              <a:gs pos="0">
                <a:srgbClr val="00632D"/>
              </a:gs>
              <a:gs pos="50000">
                <a:srgbClr val="008E40"/>
              </a:gs>
              <a:gs pos="100000">
                <a:srgbClr val="00A74B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it-IT" sz="1200" i="1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SC Promozione della Salute Prevenzione di Fattori di Rischio Comportamentali –ATS  BERGAMO</a:t>
            </a:r>
            <a:endParaRPr lang="it-IT" sz="1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CustomShape 2">
            <a:extLst>
              <a:ext uri="{FF2B5EF4-FFF2-40B4-BE49-F238E27FC236}">
                <a16:creationId xmlns="" xmlns:a16="http://schemas.microsoft.com/office/drawing/2014/main" id="{54042EA4-5BB8-0387-F6AC-9E97D7E1977E}"/>
              </a:ext>
            </a:extLst>
          </p:cNvPr>
          <p:cNvSpPr/>
          <p:nvPr/>
        </p:nvSpPr>
        <p:spPr>
          <a:xfrm>
            <a:off x="0" y="404813"/>
            <a:ext cx="9906000" cy="868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spc="-1" dirty="0">
              <a:uFill>
                <a:solidFill>
                  <a:srgbClr val="FFFFFF"/>
                </a:solidFill>
              </a:uFill>
              <a:cs typeface="Arial" pitchFamily="34" charset="0"/>
            </a:endParaRPr>
          </a:p>
        </p:txBody>
      </p:sp>
      <p:pic>
        <p:nvPicPr>
          <p:cNvPr id="21508" name="Immagine 11">
            <a:extLst>
              <a:ext uri="{FF2B5EF4-FFF2-40B4-BE49-F238E27FC236}">
                <a16:creationId xmlns="" xmlns:a16="http://schemas.microsoft.com/office/drawing/2014/main" id="{BBDD2644-5810-037B-AAE5-E2DA08475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384175"/>
            <a:ext cx="15398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stomShape 6">
            <a:extLst>
              <a:ext uri="{FF2B5EF4-FFF2-40B4-BE49-F238E27FC236}">
                <a16:creationId xmlns="" xmlns:a16="http://schemas.microsoft.com/office/drawing/2014/main" id="{A3C14B8E-9120-2740-55BC-FB5C06A684A6}"/>
              </a:ext>
            </a:extLst>
          </p:cNvPr>
          <p:cNvSpPr/>
          <p:nvPr/>
        </p:nvSpPr>
        <p:spPr>
          <a:xfrm>
            <a:off x="4881563" y="6453188"/>
            <a:ext cx="4754562" cy="3571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1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8" name="CustomShape 2">
            <a:extLst>
              <a:ext uri="{FF2B5EF4-FFF2-40B4-BE49-F238E27FC236}">
                <a16:creationId xmlns="" xmlns:a16="http://schemas.microsoft.com/office/drawing/2014/main" id="{7EE559BE-644E-6648-551A-73E7B5E9518D}"/>
              </a:ext>
            </a:extLst>
          </p:cNvPr>
          <p:cNvSpPr/>
          <p:nvPr/>
        </p:nvSpPr>
        <p:spPr>
          <a:xfrm>
            <a:off x="-15875" y="2492375"/>
            <a:ext cx="9906000" cy="7206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i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itchFamily="34" charset="0"/>
                <a:cs typeface="Calibri" pitchFamily="34" charset="0"/>
              </a:rPr>
              <a:t>GRAZIE PER L’ATTENZIONE</a:t>
            </a:r>
            <a:endParaRPr lang="it-IT" sz="2400" i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94" name="AutoShape 2" descr="Vettori e Illustrazioni di Bambini Giocano con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196" name="AutoShape 4" descr="Vettori e Illustrazioni di Bambini Giocano con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60512" y="4509121"/>
            <a:ext cx="54726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 informazioni e iscrizione ai programmi:</a:t>
            </a:r>
          </a:p>
          <a:p>
            <a:r>
              <a:rPr lang="it-IT" dirty="0" smtClean="0">
                <a:hlinkClick r:id="rId3"/>
              </a:rPr>
              <a:t>promozione.dips@ats-bg.it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Dr.ssa Sara Bernardi</a:t>
            </a:r>
          </a:p>
          <a:p>
            <a:r>
              <a:rPr lang="it-IT" dirty="0" smtClean="0">
                <a:hlinkClick r:id="rId4"/>
              </a:rPr>
              <a:t>sara.bernardi@ats-bg.it</a:t>
            </a:r>
            <a:endParaRPr lang="it-IT" dirty="0" smtClean="0"/>
          </a:p>
          <a:p>
            <a:r>
              <a:rPr lang="it-IT" dirty="0" smtClean="0"/>
              <a:t>035/2270602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3379</TotalTime>
  <Words>929</Words>
  <Application>Microsoft Office PowerPoint</Application>
  <PresentationFormat>A4 (21x29,7 cm)</PresentationFormat>
  <Paragraphs>218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UN MIGLIO AL GIORNO</vt:lpstr>
      <vt:lpstr>Diapositiva 13</vt:lpstr>
      <vt:lpstr>Diapositiva 14</vt:lpstr>
      <vt:lpstr>PIEDIBUS</vt:lpstr>
      <vt:lpstr>Diapositiva 16</vt:lpstr>
      <vt:lpstr>Diapositiva 17</vt:lpstr>
      <vt:lpstr>Diapositiva 18</vt:lpstr>
    </vt:vector>
  </TitlesOfParts>
  <Company>ATS BG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ATS BG</dc:title>
  <dc:creator>ATS BG</dc:creator>
  <cp:lastModifiedBy>sbernardi</cp:lastModifiedBy>
  <cp:revision>106</cp:revision>
  <cp:lastPrinted>2019-09-02T09:11:59Z</cp:lastPrinted>
  <dcterms:created xsi:type="dcterms:W3CDTF">2019-04-04T02:34:24Z</dcterms:created>
  <dcterms:modified xsi:type="dcterms:W3CDTF">2024-10-29T12:55:49Z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A4 (21x29,7 cm)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</vt:i4>
  </property>
</Properties>
</file>